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70" r:id="rId2"/>
    <p:sldId id="842" r:id="rId3"/>
    <p:sldId id="843" r:id="rId4"/>
    <p:sldId id="849" r:id="rId5"/>
    <p:sldId id="850" r:id="rId6"/>
    <p:sldId id="846" r:id="rId7"/>
    <p:sldId id="856" r:id="rId8"/>
    <p:sldId id="851" r:id="rId9"/>
    <p:sldId id="857" r:id="rId10"/>
    <p:sldId id="852" r:id="rId11"/>
    <p:sldId id="854" r:id="rId12"/>
    <p:sldId id="853" r:id="rId13"/>
    <p:sldId id="848" r:id="rId14"/>
    <p:sldId id="847" r:id="rId15"/>
    <p:sldId id="832" r:id="rId16"/>
    <p:sldId id="862" r:id="rId17"/>
    <p:sldId id="859" r:id="rId18"/>
    <p:sldId id="860" r:id="rId19"/>
    <p:sldId id="858" r:id="rId20"/>
    <p:sldId id="861" r:id="rId21"/>
    <p:sldId id="863" r:id="rId22"/>
    <p:sldId id="864" r:id="rId23"/>
    <p:sldId id="865" r:id="rId24"/>
    <p:sldId id="867" r:id="rId25"/>
    <p:sldId id="869" r:id="rId26"/>
    <p:sldId id="866" r:id="rId27"/>
    <p:sldId id="868" r:id="rId28"/>
    <p:sldId id="870" r:id="rId29"/>
    <p:sldId id="871" r:id="rId30"/>
    <p:sldId id="872" r:id="rId31"/>
    <p:sldId id="873" r:id="rId32"/>
    <p:sldId id="874" r:id="rId3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FF99"/>
    <a:srgbClr val="FFCC99"/>
    <a:srgbClr val="FFFFCC"/>
    <a:srgbClr val="000099"/>
    <a:srgbClr val="0000CC"/>
    <a:srgbClr val="FFAF6E"/>
    <a:srgbClr val="99FF99"/>
    <a:srgbClr val="FF99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9" autoAdjust="0"/>
    <p:restoredTop sz="90553" autoAdjust="0"/>
  </p:normalViewPr>
  <p:slideViewPr>
    <p:cSldViewPr>
      <p:cViewPr varScale="1">
        <p:scale>
          <a:sx n="74" d="100"/>
          <a:sy n="74" d="100"/>
        </p:scale>
        <p:origin x="989" y="72"/>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D20A5D-9325-1845-BAF8-CC2B99470E01}" type="datetimeFigureOut">
              <a:rPr lang="en-US" smtClean="0"/>
              <a:t>11/10/2021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43321D-BBBD-D743-90A7-04F358EFB36A}" type="slidenum">
              <a:rPr lang="en-US" smtClean="0"/>
              <a:t>‹#›</a:t>
            </a:fld>
            <a:endParaRPr lang="en-US"/>
          </a:p>
        </p:txBody>
      </p:sp>
    </p:spTree>
    <p:extLst>
      <p:ext uri="{BB962C8B-B14F-4D97-AF65-F5344CB8AC3E}">
        <p14:creationId xmlns:p14="http://schemas.microsoft.com/office/powerpoint/2010/main" val="487362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9A9EB-8604-DA4D-81F2-25590ED6AF72}"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071FE-5851-FF41-B1C8-614DD9D72D75}" type="slidenum">
              <a:rPr lang="en-US" smtClean="0"/>
              <a:t>‹#›</a:t>
            </a:fld>
            <a:endParaRPr lang="en-US"/>
          </a:p>
        </p:txBody>
      </p:sp>
    </p:spTree>
    <p:extLst>
      <p:ext uri="{BB962C8B-B14F-4D97-AF65-F5344CB8AC3E}">
        <p14:creationId xmlns:p14="http://schemas.microsoft.com/office/powerpoint/2010/main" val="184403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3</a:t>
            </a:fld>
            <a:endParaRPr lang="en-US"/>
          </a:p>
        </p:txBody>
      </p:sp>
    </p:spTree>
    <p:extLst>
      <p:ext uri="{BB962C8B-B14F-4D97-AF65-F5344CB8AC3E}">
        <p14:creationId xmlns:p14="http://schemas.microsoft.com/office/powerpoint/2010/main" val="403105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4</a:t>
            </a:fld>
            <a:endParaRPr lang="en-US"/>
          </a:p>
        </p:txBody>
      </p:sp>
    </p:spTree>
    <p:extLst>
      <p:ext uri="{BB962C8B-B14F-4D97-AF65-F5344CB8AC3E}">
        <p14:creationId xmlns:p14="http://schemas.microsoft.com/office/powerpoint/2010/main" val="303590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5</a:t>
            </a:fld>
            <a:endParaRPr lang="en-US"/>
          </a:p>
        </p:txBody>
      </p:sp>
    </p:spTree>
    <p:extLst>
      <p:ext uri="{BB962C8B-B14F-4D97-AF65-F5344CB8AC3E}">
        <p14:creationId xmlns:p14="http://schemas.microsoft.com/office/powerpoint/2010/main" val="191784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8</a:t>
            </a:fld>
            <a:endParaRPr lang="en-US"/>
          </a:p>
        </p:txBody>
      </p:sp>
    </p:spTree>
    <p:extLst>
      <p:ext uri="{BB962C8B-B14F-4D97-AF65-F5344CB8AC3E}">
        <p14:creationId xmlns:p14="http://schemas.microsoft.com/office/powerpoint/2010/main" val="92372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10</a:t>
            </a:fld>
            <a:endParaRPr lang="en-US"/>
          </a:p>
        </p:txBody>
      </p:sp>
    </p:spTree>
    <p:extLst>
      <p:ext uri="{BB962C8B-B14F-4D97-AF65-F5344CB8AC3E}">
        <p14:creationId xmlns:p14="http://schemas.microsoft.com/office/powerpoint/2010/main" val="333938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11</a:t>
            </a:fld>
            <a:endParaRPr lang="en-US"/>
          </a:p>
        </p:txBody>
      </p:sp>
    </p:spTree>
    <p:extLst>
      <p:ext uri="{BB962C8B-B14F-4D97-AF65-F5344CB8AC3E}">
        <p14:creationId xmlns:p14="http://schemas.microsoft.com/office/powerpoint/2010/main" val="13861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25071FE-5851-FF41-B1C8-614DD9D72D75}" type="slidenum">
              <a:rPr lang="en-US" smtClean="0"/>
              <a:t>12</a:t>
            </a:fld>
            <a:endParaRPr lang="en-US"/>
          </a:p>
        </p:txBody>
      </p:sp>
    </p:spTree>
    <p:extLst>
      <p:ext uri="{BB962C8B-B14F-4D97-AF65-F5344CB8AC3E}">
        <p14:creationId xmlns:p14="http://schemas.microsoft.com/office/powerpoint/2010/main" val="3490430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071FE-5851-FF41-B1C8-614DD9D72D75}" type="slidenum">
              <a:rPr lang="en-US" smtClean="0"/>
              <a:t>18</a:t>
            </a:fld>
            <a:endParaRPr lang="en-US"/>
          </a:p>
        </p:txBody>
      </p:sp>
    </p:spTree>
    <p:extLst>
      <p:ext uri="{BB962C8B-B14F-4D97-AF65-F5344CB8AC3E}">
        <p14:creationId xmlns:p14="http://schemas.microsoft.com/office/powerpoint/2010/main" val="1642826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0" descr="NTU PPT2"/>
          <p:cNvPicPr>
            <a:picLocks noChangeAspect="1" noChangeArrowheads="1"/>
          </p:cNvPicPr>
          <p:nvPr userDrawn="1"/>
        </p:nvPicPr>
        <p:blipFill>
          <a:blip r:embed="rId2">
            <a:extLst>
              <a:ext uri="{28A0092B-C50C-407E-A947-70E740481C1C}">
                <a14:useLocalDpi xmlns:a14="http://schemas.microsoft.com/office/drawing/2010/main" val="0"/>
              </a:ext>
            </a:extLst>
          </a:blip>
          <a:srcRect t="72205"/>
          <a:stretch>
            <a:fillRect/>
          </a:stretch>
        </p:blipFill>
        <p:spPr bwMode="auto">
          <a:xfrm>
            <a:off x="10584" y="4953000"/>
            <a:ext cx="1218353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new_colour1a.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4800" y="228600"/>
            <a:ext cx="3200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a:prstGeom prst="rect">
            <a:avLst/>
          </a:prstGeom>
        </p:spPr>
        <p:txBody>
          <a:bodyPr/>
          <a:lstStyle>
            <a:lvl1pPr>
              <a:defRPr sz="40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10" name="Subtitle 2"/>
          <p:cNvSpPr>
            <a:spLocks noGrp="1"/>
          </p:cNvSpPr>
          <p:nvPr>
            <p:ph type="subTitle" idx="1"/>
          </p:nvPr>
        </p:nvSpPr>
        <p:spPr>
          <a:xfrm>
            <a:off x="1828800" y="3886200"/>
            <a:ext cx="8534400" cy="1752600"/>
          </a:xfrm>
          <a:prstGeom prst="rect">
            <a:avLst/>
          </a:prstGeom>
        </p:spPr>
        <p:txBody>
          <a:bodyPr/>
          <a:lstStyle>
            <a:lvl1pPr marL="0" indent="0" algn="ctr">
              <a:buNone/>
              <a:defRPr sz="2800" b="1">
                <a:solidFill>
                  <a:srgbClr val="000099"/>
                </a:solidFill>
                <a:latin typeface="Book Antiqua"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79375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a:xfrm>
            <a:off x="11074400" y="6553201"/>
            <a:ext cx="1016000" cy="276225"/>
          </a:xfrm>
          <a:prstGeom prst="rect">
            <a:avLst/>
          </a:prstGeom>
          <a:noFill/>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defRPr/>
            </a:pPr>
            <a:fld id="{1B911166-2E4E-482C-936D-FBAF375162CA}" type="slidenum">
              <a:rPr lang="en-US" sz="1200" smtClean="0">
                <a:solidFill>
                  <a:srgbClr val="C00000"/>
                </a:solidFill>
                <a:latin typeface="Book Antiqua" pitchFamily="18" charset="0"/>
              </a:rPr>
              <a:pPr algn="r" eaLnBrk="1" hangingPunct="1">
                <a:defRPr/>
              </a:pPr>
              <a:t>‹#›</a:t>
            </a:fld>
            <a:endParaRPr lang="en-US" sz="1200">
              <a:solidFill>
                <a:srgbClr val="C00000"/>
              </a:solidFill>
              <a:latin typeface="Book Antiqua" pitchFamily="18" charset="0"/>
            </a:endParaRPr>
          </a:p>
        </p:txBody>
      </p:sp>
      <p:sp>
        <p:nvSpPr>
          <p:cNvPr id="2" name="Title 1"/>
          <p:cNvSpPr>
            <a:spLocks noGrp="1"/>
          </p:cNvSpPr>
          <p:nvPr>
            <p:ph type="title"/>
          </p:nvPr>
        </p:nvSpPr>
        <p:spPr>
          <a:xfrm>
            <a:off x="0" y="228600"/>
            <a:ext cx="12192000" cy="639762"/>
          </a:xfrm>
          <a:prstGeom prst="rect">
            <a:avLst/>
          </a:prstGeom>
        </p:spPr>
        <p:txBody>
          <a:bodyPr/>
          <a:lstStyle>
            <a:lvl1pPr>
              <a:defRPr sz="3200" b="1">
                <a:solidFill>
                  <a:srgbClr val="C00000"/>
                </a:solidFill>
                <a:effectLst>
                  <a:outerShdw blurRad="38100" dist="38100" dir="2700000" algn="tl">
                    <a:srgbClr val="000000">
                      <a:alpha val="43137"/>
                    </a:srgbClr>
                  </a:outerShdw>
                </a:effectLst>
                <a:latin typeface="Book Antiqua" pitchFamily="18" charset="0"/>
              </a:defRPr>
            </a:lvl1pPr>
          </a:lstStyle>
          <a:p>
            <a:r>
              <a:rPr lang="en-US" dirty="0"/>
              <a:t>Click to edit Master title style</a:t>
            </a:r>
          </a:p>
        </p:txBody>
      </p:sp>
      <p:sp>
        <p:nvSpPr>
          <p:cNvPr id="9" name="Content Placeholder 2"/>
          <p:cNvSpPr>
            <a:spLocks noGrp="1"/>
          </p:cNvSpPr>
          <p:nvPr>
            <p:ph idx="1"/>
          </p:nvPr>
        </p:nvSpPr>
        <p:spPr>
          <a:xfrm>
            <a:off x="609600" y="1219200"/>
            <a:ext cx="11176000" cy="5029200"/>
          </a:xfrm>
          <a:prstGeom prst="rect">
            <a:avLst/>
          </a:prstGeom>
        </p:spPr>
        <p:txBody>
          <a:bodyPr/>
          <a:lstStyle>
            <a:lvl1pPr>
              <a:spcBef>
                <a:spcPts val="600"/>
              </a:spcBef>
              <a:spcAft>
                <a:spcPts val="600"/>
              </a:spcAft>
              <a:defRPr sz="2400" b="1">
                <a:solidFill>
                  <a:srgbClr val="0000CC"/>
                </a:solidFill>
                <a:latin typeface="Book Antiqua" pitchFamily="18" charset="0"/>
              </a:defRPr>
            </a:lvl1pPr>
            <a:lvl2pPr>
              <a:spcBef>
                <a:spcPts val="600"/>
              </a:spcBef>
              <a:spcAft>
                <a:spcPts val="600"/>
              </a:spcAft>
              <a:defRPr sz="2000">
                <a:solidFill>
                  <a:srgbClr val="000099"/>
                </a:solidFill>
                <a:latin typeface="Book Antiqua" pitchFamily="18" charset="0"/>
              </a:defRPr>
            </a:lvl2pPr>
            <a:lvl3pPr>
              <a:spcBef>
                <a:spcPts val="600"/>
              </a:spcBef>
              <a:spcAft>
                <a:spcPts val="600"/>
              </a:spcAft>
              <a:defRPr sz="1800">
                <a:latin typeface="Book Antiqua" pitchFamily="18" charset="0"/>
              </a:defRPr>
            </a:lvl3pPr>
            <a:lvl4pPr>
              <a:spcBef>
                <a:spcPts val="600"/>
              </a:spcBef>
              <a:spcAft>
                <a:spcPts val="600"/>
              </a:spcAft>
              <a:defRPr sz="1600">
                <a:latin typeface="Book Antiqua" pitchFamily="18" charset="0"/>
              </a:defRPr>
            </a:lvl4pPr>
            <a:lvl5pPr>
              <a:spcBef>
                <a:spcPts val="600"/>
              </a:spcBef>
              <a:spcAft>
                <a:spcPts val="600"/>
              </a:spcAft>
              <a:defRPr sz="1600">
                <a:latin typeface="Book Antiqu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919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kaggle.com/iroldan/real-doppler-raddar-database"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09800"/>
            <a:ext cx="11277600" cy="1871803"/>
          </a:xfrm>
        </p:spPr>
        <p:txBody>
          <a:bodyPr vert="horz" wrap="square" lIns="91440" tIns="45720" rIns="91440" bIns="45720" numCol="1" anchor="t" anchorCtr="0" compatLnSpc="1">
            <a:prstTxWarp prst="textNoShape">
              <a:avLst/>
            </a:prstTxWarp>
          </a:bodyPr>
          <a:lstStyle/>
          <a:p>
            <a:pPr>
              <a:defRPr/>
            </a:pPr>
            <a:r>
              <a:rPr lang="en-SG" dirty="0"/>
              <a:t>Smart Touchless Control with </a:t>
            </a:r>
            <a:br>
              <a:rPr lang="en-SG" dirty="0"/>
            </a:br>
            <a:r>
              <a:rPr lang="en-SG" dirty="0" err="1"/>
              <a:t>Millimeter</a:t>
            </a:r>
            <a:r>
              <a:rPr lang="en-SG" dirty="0"/>
              <a:t>-Wave Radar Sensor and </a:t>
            </a:r>
            <a:br>
              <a:rPr lang="en-SG" dirty="0"/>
            </a:br>
            <a:r>
              <a:rPr lang="en-SG" dirty="0"/>
              <a:t>A</a:t>
            </a:r>
            <a:r>
              <a:rPr lang="en-SG" dirty="0">
                <a:ea typeface="DengXian" panose="02010600030101010101" pitchFamily="2" charset="-122"/>
                <a:cs typeface="Times New Roman" panose="02020603050405020304" pitchFamily="18" charset="0"/>
              </a:rPr>
              <a:t>rtificial Intelligence</a:t>
            </a:r>
            <a:endParaRPr lang="en-US" dirty="0">
              <a:ea typeface="ＭＳ Ｐゴシック" pitchFamily="34" charset="-128"/>
            </a:endParaRPr>
          </a:p>
        </p:txBody>
      </p:sp>
      <p:sp>
        <p:nvSpPr>
          <p:cNvPr id="3075" name="Subtitle 2"/>
          <p:cNvSpPr>
            <a:spLocks noGrp="1"/>
          </p:cNvSpPr>
          <p:nvPr>
            <p:ph type="subTitle" idx="1"/>
          </p:nvPr>
        </p:nvSpPr>
        <p:spPr bwMode="auto">
          <a:xfrm>
            <a:off x="2819400" y="4724300"/>
            <a:ext cx="64008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a:ea typeface="宋体" pitchFamily="2" charset="-122"/>
              </a:rPr>
              <a:t>Supervisor: Prof LU </a:t>
            </a:r>
            <a:r>
              <a:rPr lang="en-US" altLang="zh-CN" dirty="0" err="1">
                <a:ea typeface="宋体" pitchFamily="2" charset="-122"/>
              </a:rPr>
              <a:t>YiLong</a:t>
            </a:r>
            <a:endParaRPr lang="en-US" altLang="zh-CN" dirty="0">
              <a:ea typeface="宋体" pitchFamily="2" charset="-122"/>
            </a:endParaRPr>
          </a:p>
        </p:txBody>
      </p:sp>
      <p:sp>
        <p:nvSpPr>
          <p:cNvPr id="3076" name="TextBox 4"/>
          <p:cNvSpPr txBox="1">
            <a:spLocks noChangeArrowheads="1"/>
          </p:cNvSpPr>
          <p:nvPr/>
        </p:nvSpPr>
        <p:spPr bwMode="auto">
          <a:xfrm>
            <a:off x="5100134" y="1476532"/>
            <a:ext cx="3158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sz="2400" b="1" dirty="0">
                <a:solidFill>
                  <a:srgbClr val="C00000"/>
                </a:solidFill>
                <a:latin typeface="Book Antiqua" pitchFamily="18" charset="0"/>
              </a:rPr>
              <a:t>DIP: AY2122s1 - E047</a:t>
            </a:r>
          </a:p>
        </p:txBody>
      </p:sp>
      <p:sp>
        <p:nvSpPr>
          <p:cNvPr id="3077" name="TextBox 3"/>
          <p:cNvSpPr txBox="1">
            <a:spLocks noChangeArrowheads="1"/>
          </p:cNvSpPr>
          <p:nvPr/>
        </p:nvSpPr>
        <p:spPr bwMode="auto">
          <a:xfrm>
            <a:off x="5410200" y="5852742"/>
            <a:ext cx="1580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zh-CN" sz="2000" b="1" dirty="0">
                <a:solidFill>
                  <a:srgbClr val="0000CC"/>
                </a:solidFill>
                <a:latin typeface="Book Antiqua" pitchFamily="18" charset="0"/>
              </a:rPr>
              <a:t>25</a:t>
            </a:r>
            <a:r>
              <a:rPr lang="en-AU" sz="2000" b="1" dirty="0">
                <a:solidFill>
                  <a:srgbClr val="0000CC"/>
                </a:solidFill>
                <a:latin typeface="Book Antiqua" pitchFamily="18" charset="0"/>
              </a:rPr>
              <a:t> Aug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4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marL="0" indent="0" algn="l" fontAlgn="base">
              <a:spcAft>
                <a:spcPts val="0"/>
              </a:spcAft>
              <a:buNone/>
            </a:pPr>
            <a:r>
              <a:rPr lang="en-US" sz="2000" b="0" i="0" dirty="0">
                <a:solidFill>
                  <a:srgbClr val="323232"/>
                </a:solidFill>
                <a:effectLst/>
                <a:latin typeface="Helvetica" panose="020B0604020202020204" pitchFamily="34" charset="0"/>
              </a:rPr>
              <a:t>Items we </a:t>
            </a:r>
            <a:r>
              <a:rPr lang="en-US" sz="2000" b="0" dirty="0">
                <a:solidFill>
                  <a:srgbClr val="323232"/>
                </a:solidFill>
                <a:latin typeface="Helvetica" panose="020B0604020202020204" pitchFamily="34" charset="0"/>
              </a:rPr>
              <a:t>learned/achieved</a:t>
            </a:r>
            <a:r>
              <a:rPr lang="en-US" sz="2000" b="0" i="0" dirty="0">
                <a:solidFill>
                  <a:srgbClr val="323232"/>
                </a:solidFill>
                <a:effectLst/>
                <a:latin typeface="Helvetica" panose="020B0604020202020204" pitchFamily="34" charset="0"/>
              </a:rPr>
              <a:t> today:</a:t>
            </a:r>
          </a:p>
          <a:p>
            <a:pPr>
              <a:spcAft>
                <a:spcPts val="0"/>
              </a:spcAft>
            </a:pPr>
            <a:r>
              <a:rPr lang="en-US" sz="2000" b="0" i="0" dirty="0">
                <a:solidFill>
                  <a:srgbClr val="323232"/>
                </a:solidFill>
                <a:effectLst/>
                <a:latin typeface="Helvetica" panose="020B0604020202020204" pitchFamily="34" charset="0"/>
              </a:rPr>
              <a:t>IQ mode: In-phase and quadrature data has the most information so we should extract this as raw data to be processed in MATLAB/Python.</a:t>
            </a:r>
          </a:p>
          <a:p>
            <a:pPr algn="l" fontAlgn="base">
              <a:spcAft>
                <a:spcPts val="0"/>
              </a:spcAft>
            </a:pPr>
            <a:r>
              <a:rPr lang="en-US" sz="2000" b="0" i="0" dirty="0">
                <a:solidFill>
                  <a:srgbClr val="323232"/>
                </a:solidFill>
                <a:effectLst/>
                <a:latin typeface="Helvetica" panose="020B0604020202020204" pitchFamily="34" charset="0"/>
              </a:rPr>
              <a:t>Recorded background data at fixed target distances (wall) of 0.5, 1.0, 1.5, 2.0 m.</a:t>
            </a:r>
          </a:p>
          <a:p>
            <a:pPr marL="0" indent="0" algn="l" fontAlgn="base">
              <a:spcAft>
                <a:spcPts val="0"/>
              </a:spcAft>
              <a:buNone/>
            </a:pPr>
            <a:endParaRPr lang="en-US" sz="2000" b="0" dirty="0">
              <a:solidFill>
                <a:srgbClr val="323232"/>
              </a:solidFill>
              <a:latin typeface="Helvetica" panose="020B0604020202020204" pitchFamily="34" charset="0"/>
            </a:endParaRPr>
          </a:p>
          <a:p>
            <a:pPr marL="0" indent="0" algn="l" fontAlgn="base">
              <a:spcAft>
                <a:spcPts val="0"/>
              </a:spcAft>
              <a:buNone/>
            </a:pPr>
            <a:r>
              <a:rPr lang="en-US" sz="2000" b="0" dirty="0">
                <a:solidFill>
                  <a:srgbClr val="323232"/>
                </a:solidFill>
                <a:latin typeface="Helvetica" panose="020B0604020202020204" pitchFamily="34" charset="0"/>
              </a:rPr>
              <a:t>T</a:t>
            </a:r>
            <a:r>
              <a:rPr lang="en-US" sz="2000" b="0" i="0" dirty="0">
                <a:solidFill>
                  <a:srgbClr val="323232"/>
                </a:solidFill>
                <a:effectLst/>
                <a:latin typeface="Helvetica" panose="020B0604020202020204" pitchFamily="34" charset="0"/>
              </a:rPr>
              <a:t>o do this week:</a:t>
            </a:r>
          </a:p>
          <a:p>
            <a:pPr algn="l" fontAlgn="base">
              <a:spcAft>
                <a:spcPts val="0"/>
              </a:spcAft>
            </a:pPr>
            <a:r>
              <a:rPr lang="en-US" sz="2000" b="0" i="0" dirty="0">
                <a:solidFill>
                  <a:srgbClr val="323232"/>
                </a:solidFill>
                <a:effectLst/>
                <a:latin typeface="Helvetica" panose="020B0604020202020204" pitchFamily="34" charset="0"/>
              </a:rPr>
              <a:t>Purchase container for sensors (Jun De)</a:t>
            </a:r>
          </a:p>
          <a:p>
            <a:pPr algn="l" fontAlgn="base">
              <a:spcAft>
                <a:spcPts val="0"/>
              </a:spcAft>
            </a:pPr>
            <a:r>
              <a:rPr lang="en-US" sz="2000" b="0" i="0" dirty="0">
                <a:solidFill>
                  <a:srgbClr val="323232"/>
                </a:solidFill>
                <a:effectLst/>
                <a:latin typeface="Helvetica" panose="020B0604020202020204" pitchFamily="34" charset="0"/>
              </a:rPr>
              <a:t>Make a script for h5 reading and STFT to generate signatures in Python (Philip)</a:t>
            </a:r>
          </a:p>
          <a:p>
            <a:pPr algn="l" fontAlgn="base">
              <a:spcAft>
                <a:spcPts val="0"/>
              </a:spcAft>
            </a:pPr>
            <a:r>
              <a:rPr lang="en-US" sz="2000" b="0" i="0" dirty="0">
                <a:solidFill>
                  <a:srgbClr val="323232"/>
                </a:solidFill>
                <a:effectLst/>
                <a:latin typeface="Helvetica" panose="020B0604020202020204" pitchFamily="34" charset="0"/>
              </a:rPr>
              <a:t>Gather sample hand gestures </a:t>
            </a:r>
            <a:r>
              <a:rPr lang="en-US" sz="2000" b="0" i="0" dirty="0" err="1">
                <a:solidFill>
                  <a:srgbClr val="323232"/>
                </a:solidFill>
                <a:effectLst/>
                <a:latin typeface="Helvetica" panose="020B0604020202020204" pitchFamily="34" charset="0"/>
              </a:rPr>
              <a:t>eg.</a:t>
            </a:r>
            <a:r>
              <a:rPr lang="en-US" sz="2000" b="0" i="0" dirty="0">
                <a:solidFill>
                  <a:srgbClr val="323232"/>
                </a:solidFill>
                <a:effectLst/>
                <a:latin typeface="Helvetica" panose="020B0604020202020204" pitchFamily="34" charset="0"/>
              </a:rPr>
              <a:t> 5 x 3 different gestures and perform STFT to compare results</a:t>
            </a:r>
          </a:p>
          <a:p>
            <a:pPr algn="l" fontAlgn="base">
              <a:spcAft>
                <a:spcPts val="0"/>
              </a:spcAft>
            </a:pPr>
            <a:r>
              <a:rPr lang="en-US" sz="2000" b="0" i="0" dirty="0">
                <a:solidFill>
                  <a:srgbClr val="323232"/>
                </a:solidFill>
                <a:effectLst/>
                <a:latin typeface="Helvetica" panose="020B0604020202020204" pitchFamily="34" charset="0"/>
              </a:rPr>
              <a:t>Read Chloe’s FYP report so we are clear about the theory</a:t>
            </a:r>
          </a:p>
          <a:p>
            <a:pPr algn="l" fontAlgn="base">
              <a:spcAft>
                <a:spcPts val="0"/>
              </a:spcAft>
            </a:pPr>
            <a:r>
              <a:rPr lang="en-US" sz="2000" b="0" i="0" dirty="0">
                <a:solidFill>
                  <a:srgbClr val="323232"/>
                </a:solidFill>
                <a:effectLst/>
                <a:latin typeface="Helvetica" panose="020B0604020202020204" pitchFamily="34" charset="0"/>
              </a:rPr>
              <a:t>Watch https://www.youtube.com/watch?v=0xROkVQ1XWQ or https://www.autosofdallas.com/blog/learn-how-to-use-the-bmw-5-series-gesture-control-feature/ for inspiration for possible hand gestures</a:t>
            </a:r>
          </a:p>
        </p:txBody>
      </p:sp>
    </p:spTree>
    <p:extLst>
      <p:ext uri="{BB962C8B-B14F-4D97-AF65-F5344CB8AC3E}">
        <p14:creationId xmlns:p14="http://schemas.microsoft.com/office/powerpoint/2010/main" val="37194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4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marL="0" indent="0" algn="l" fontAlgn="base">
              <a:spcAft>
                <a:spcPts val="0"/>
              </a:spcAft>
              <a:buNone/>
            </a:pPr>
            <a:r>
              <a:rPr lang="en-US" b="0" i="0" dirty="0">
                <a:solidFill>
                  <a:srgbClr val="323232"/>
                </a:solidFill>
                <a:effectLst/>
                <a:latin typeface="Helvetica" panose="020B0604020202020204" pitchFamily="34" charset="0"/>
              </a:rPr>
              <a:t>Finalized pipeline:</a:t>
            </a:r>
          </a:p>
          <a:p>
            <a:pPr algn="l" fontAlgn="base">
              <a:spcAft>
                <a:spcPts val="0"/>
              </a:spcAft>
            </a:pPr>
            <a:r>
              <a:rPr lang="en-US" b="0" i="0" dirty="0">
                <a:solidFill>
                  <a:srgbClr val="323232"/>
                </a:solidFill>
                <a:effectLst/>
                <a:latin typeface="Helvetica" panose="020B0604020202020204" pitchFamily="34" charset="0"/>
              </a:rPr>
              <a:t>Collect radar sensor data (IQ mode) and export it as h5 file</a:t>
            </a:r>
          </a:p>
          <a:p>
            <a:pPr lvl="1">
              <a:spcAft>
                <a:spcPts val="0"/>
              </a:spcAft>
            </a:pPr>
            <a:r>
              <a:rPr lang="en-US" b="0" i="0" dirty="0">
                <a:solidFill>
                  <a:srgbClr val="323232"/>
                </a:solidFill>
                <a:effectLst/>
                <a:latin typeface="Helvetica" panose="020B0604020202020204" pitchFamily="34" charset="0"/>
              </a:rPr>
              <a:t>Parameters: frames 128/256, rate: 30Hz</a:t>
            </a:r>
          </a:p>
          <a:p>
            <a:pPr algn="l" fontAlgn="base">
              <a:spcAft>
                <a:spcPts val="0"/>
              </a:spcAft>
            </a:pPr>
            <a:r>
              <a:rPr lang="en-US" b="0" i="0" dirty="0">
                <a:solidFill>
                  <a:srgbClr val="323232"/>
                </a:solidFill>
                <a:effectLst/>
                <a:latin typeface="Helvetica" panose="020B0604020202020204" pitchFamily="34" charset="0"/>
              </a:rPr>
              <a:t>Process extracted h5 files via Python (code converted from MATLAB)</a:t>
            </a:r>
          </a:p>
          <a:p>
            <a:pPr algn="l" fontAlgn="base">
              <a:spcAft>
                <a:spcPts val="0"/>
              </a:spcAft>
            </a:pPr>
            <a:r>
              <a:rPr lang="en-US" b="0" i="0" dirty="0">
                <a:solidFill>
                  <a:srgbClr val="323232"/>
                </a:solidFill>
                <a:effectLst/>
                <a:latin typeface="Helvetica" panose="020B0604020202020204" pitchFamily="34" charset="0"/>
              </a:rPr>
              <a:t>Perform STFT on processed h5 file and export as </a:t>
            </a: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as a signature</a:t>
            </a:r>
          </a:p>
          <a:p>
            <a:pPr algn="l" fontAlgn="base">
              <a:spcAft>
                <a:spcPts val="0"/>
              </a:spcAft>
            </a:pPr>
            <a:r>
              <a:rPr lang="en-US" b="0" i="0" dirty="0">
                <a:solidFill>
                  <a:srgbClr val="323232"/>
                </a:solidFill>
                <a:effectLst/>
                <a:latin typeface="Helvetica" panose="020B0604020202020204" pitchFamily="34" charset="0"/>
              </a:rPr>
              <a:t>Intuition of RGB compressed into a grayscale image</a:t>
            </a:r>
          </a:p>
          <a:p>
            <a:pPr lvl="1">
              <a:spcAft>
                <a:spcPts val="0"/>
              </a:spcAft>
            </a:pPr>
            <a:r>
              <a:rPr lang="en-US" b="0" i="0" dirty="0">
                <a:solidFill>
                  <a:srgbClr val="323232"/>
                </a:solidFill>
                <a:effectLst/>
                <a:latin typeface="Helvetica" panose="020B0604020202020204" pitchFamily="34" charset="0"/>
              </a:rPr>
              <a:t>RGB equivalent to depth</a:t>
            </a:r>
          </a:p>
          <a:p>
            <a:pPr lvl="1">
              <a:spcAft>
                <a:spcPts val="0"/>
              </a:spcAft>
            </a:pPr>
            <a:r>
              <a:rPr lang="en-US" b="0" i="0" dirty="0">
                <a:solidFill>
                  <a:srgbClr val="323232"/>
                </a:solidFill>
                <a:effectLst/>
                <a:latin typeface="Helvetica" panose="020B0604020202020204" pitchFamily="34" charset="0"/>
              </a:rPr>
              <a:t>Window Size</a:t>
            </a:r>
          </a:p>
          <a:p>
            <a:pPr algn="l" fontAlgn="base">
              <a:spcAft>
                <a:spcPts val="0"/>
              </a:spcAft>
            </a:pPr>
            <a:r>
              <a:rPr lang="en-US" b="0" i="0" dirty="0">
                <a:solidFill>
                  <a:srgbClr val="323232"/>
                </a:solidFill>
                <a:effectLst/>
                <a:latin typeface="Helvetica" panose="020B0604020202020204" pitchFamily="34" charset="0"/>
              </a:rPr>
              <a:t>Image file (</a:t>
            </a: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file format) is a </a:t>
            </a:r>
            <a:r>
              <a:rPr lang="en-US" b="0" i="0" dirty="0" err="1">
                <a:solidFill>
                  <a:srgbClr val="323232"/>
                </a:solidFill>
                <a:effectLst/>
                <a:latin typeface="Helvetica" panose="020B0604020202020204" pitchFamily="34" charset="0"/>
              </a:rPr>
              <a:t>numpy</a:t>
            </a:r>
            <a:r>
              <a:rPr lang="en-US" b="0" i="0" dirty="0">
                <a:solidFill>
                  <a:srgbClr val="323232"/>
                </a:solidFill>
                <a:effectLst/>
                <a:latin typeface="Helvetica" panose="020B0604020202020204" pitchFamily="34" charset="0"/>
              </a:rPr>
              <a:t> array of shape 2</a:t>
            </a:r>
          </a:p>
          <a:p>
            <a:pPr lvl="1">
              <a:spcAft>
                <a:spcPts val="0"/>
              </a:spcAft>
            </a:pPr>
            <a:r>
              <a:rPr lang="en-US" b="0" i="0" dirty="0" err="1">
                <a:solidFill>
                  <a:srgbClr val="323232"/>
                </a:solidFill>
                <a:effectLst/>
                <a:latin typeface="Helvetica" panose="020B0604020202020204" pitchFamily="34" charset="0"/>
              </a:rPr>
              <a:t>Png</a:t>
            </a:r>
            <a:r>
              <a:rPr lang="en-US" b="0" i="0" dirty="0">
                <a:solidFill>
                  <a:srgbClr val="323232"/>
                </a:solidFill>
                <a:effectLst/>
                <a:latin typeface="Helvetica" panose="020B0604020202020204" pitchFamily="34" charset="0"/>
              </a:rPr>
              <a:t> file feed into ML Model to perform object classification via </a:t>
            </a:r>
            <a:r>
              <a:rPr lang="en-US" b="0" i="0" dirty="0" err="1">
                <a:solidFill>
                  <a:srgbClr val="323232"/>
                </a:solidFill>
                <a:effectLst/>
                <a:latin typeface="Helvetica" panose="020B0604020202020204" pitchFamily="34" charset="0"/>
              </a:rPr>
              <a:t>sklearn</a:t>
            </a:r>
            <a:endParaRPr lang="en-US" b="0" i="0" dirty="0">
              <a:solidFill>
                <a:srgbClr val="323232"/>
              </a:solidFill>
              <a:effectLst/>
              <a:latin typeface="Helvetica" panose="020B0604020202020204" pitchFamily="34" charset="0"/>
            </a:endParaRPr>
          </a:p>
          <a:p>
            <a:pPr algn="l" fontAlgn="base">
              <a:spcAft>
                <a:spcPts val="0"/>
              </a:spcAft>
            </a:pPr>
            <a:r>
              <a:rPr lang="en-US" b="0" i="0" dirty="0">
                <a:solidFill>
                  <a:srgbClr val="323232"/>
                </a:solidFill>
                <a:effectLst/>
                <a:latin typeface="Helvetica" panose="020B0604020202020204" pitchFamily="34" charset="0"/>
              </a:rPr>
              <a:t>Implement into Raspberry Pi and integrate into workable product </a:t>
            </a:r>
            <a:r>
              <a:rPr lang="en-US" b="0" i="0" dirty="0" err="1">
                <a:solidFill>
                  <a:srgbClr val="323232"/>
                </a:solidFill>
                <a:effectLst/>
                <a:latin typeface="Helvetica" panose="020B0604020202020204" pitchFamily="34" charset="0"/>
              </a:rPr>
              <a:t>ie</a:t>
            </a:r>
            <a:r>
              <a:rPr lang="en-US" b="0" i="0" dirty="0">
                <a:solidFill>
                  <a:srgbClr val="323232"/>
                </a:solidFill>
                <a:effectLst/>
                <a:latin typeface="Helvetica" panose="020B0604020202020204" pitchFamily="34" charset="0"/>
              </a:rPr>
              <a:t> volume control, switching on/off</a:t>
            </a:r>
          </a:p>
        </p:txBody>
      </p:sp>
    </p:spTree>
    <p:extLst>
      <p:ext uri="{BB962C8B-B14F-4D97-AF65-F5344CB8AC3E}">
        <p14:creationId xmlns:p14="http://schemas.microsoft.com/office/powerpoint/2010/main" val="415825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5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spcAft>
                <a:spcPts val="0"/>
              </a:spcAft>
              <a:buFont typeface="Arial" panose="020B0604020202020204" pitchFamily="34" charset="0"/>
              <a:buChar char="•"/>
            </a:pPr>
            <a:r>
              <a:rPr lang="en-US" b="0" dirty="0">
                <a:solidFill>
                  <a:srgbClr val="323232"/>
                </a:solidFill>
                <a:latin typeface="Helvetica" panose="020B0604020202020204" pitchFamily="34" charset="0"/>
              </a:rPr>
              <a:t>Examined the MATLAB script to see what features does it extract, and s</a:t>
            </a:r>
            <a:r>
              <a:rPr lang="en-US" b="0" i="0" dirty="0">
                <a:solidFill>
                  <a:srgbClr val="323232"/>
                </a:solidFill>
                <a:effectLst/>
                <a:latin typeface="Helvetica" panose="020B0604020202020204" pitchFamily="34" charset="0"/>
              </a:rPr>
              <a:t>tarted conversion to Python (excep</a:t>
            </a:r>
            <a:r>
              <a:rPr lang="en-US" b="0" dirty="0">
                <a:solidFill>
                  <a:srgbClr val="323232"/>
                </a:solidFill>
                <a:latin typeface="Helvetica" panose="020B0604020202020204" pitchFamily="34" charset="0"/>
              </a:rPr>
              <a:t>t one function which has an error).</a:t>
            </a:r>
            <a:endParaRPr lang="en-US" b="0" i="0" dirty="0">
              <a:solidFill>
                <a:srgbClr val="323232"/>
              </a:solidFill>
              <a:effectLst/>
              <a:latin typeface="Helvetica" panose="020B0604020202020204" pitchFamily="34" charset="0"/>
            </a:endParaRPr>
          </a:p>
          <a:p>
            <a:pPr algn="l" fontAlgn="base">
              <a:spcAft>
                <a:spcPts val="0"/>
              </a:spcAft>
              <a:buFont typeface="Arial" panose="020B0604020202020204" pitchFamily="34" charset="0"/>
              <a:buChar char="•"/>
            </a:pPr>
            <a:r>
              <a:rPr lang="en-US" b="0" dirty="0">
                <a:solidFill>
                  <a:srgbClr val="323232"/>
                </a:solidFill>
                <a:latin typeface="Helvetica" panose="020B0604020202020204" pitchFamily="34" charset="0"/>
              </a:rPr>
              <a:t>Obtained data samples to see</a:t>
            </a:r>
            <a:br>
              <a:rPr lang="en-US" b="0" dirty="0">
                <a:solidFill>
                  <a:srgbClr val="323232"/>
                </a:solidFill>
                <a:latin typeface="Helvetica" panose="020B0604020202020204" pitchFamily="34" charset="0"/>
              </a:rPr>
            </a:br>
            <a:r>
              <a:rPr lang="en-US" b="0" dirty="0">
                <a:solidFill>
                  <a:srgbClr val="323232"/>
                </a:solidFill>
                <a:latin typeface="Helvetica" panose="020B0604020202020204" pitchFamily="34" charset="0"/>
              </a:rPr>
              <a:t>differences in STFT signatures.</a:t>
            </a:r>
          </a:p>
          <a:p>
            <a:pPr algn="l" fontAlgn="base">
              <a:spcAft>
                <a:spcPts val="0"/>
              </a:spcAft>
              <a:buFont typeface="Arial" panose="020B0604020202020204" pitchFamily="34" charset="0"/>
              <a:buChar char="•"/>
            </a:pPr>
            <a:r>
              <a:rPr lang="en-US" b="0" dirty="0">
                <a:solidFill>
                  <a:srgbClr val="323232"/>
                </a:solidFill>
                <a:latin typeface="Helvetica" panose="020B0604020202020204" pitchFamily="34" charset="0"/>
              </a:rPr>
              <a:t>Packaged the sensor hardware into</a:t>
            </a:r>
            <a:br>
              <a:rPr lang="en-US" b="0" dirty="0">
                <a:solidFill>
                  <a:srgbClr val="323232"/>
                </a:solidFill>
                <a:latin typeface="Helvetica" panose="020B0604020202020204" pitchFamily="34" charset="0"/>
              </a:rPr>
            </a:br>
            <a:r>
              <a:rPr lang="en-US" b="0" dirty="0">
                <a:solidFill>
                  <a:srgbClr val="323232"/>
                </a:solidFill>
                <a:latin typeface="Helvetica" panose="020B0604020202020204" pitchFamily="34" charset="0"/>
              </a:rPr>
              <a:t>a </a:t>
            </a:r>
            <a:r>
              <a:rPr lang="en-US" b="0" i="0" dirty="0">
                <a:solidFill>
                  <a:srgbClr val="323232"/>
                </a:solidFill>
                <a:effectLst/>
                <a:latin typeface="Helvetica" panose="020B0604020202020204" pitchFamily="34" charset="0"/>
              </a:rPr>
              <a:t>container for safekeeping.</a:t>
            </a:r>
          </a:p>
        </p:txBody>
      </p:sp>
      <p:pic>
        <p:nvPicPr>
          <p:cNvPr id="5" name="Picture 4" descr="Chart, histogram&#10;&#10;Description automatically generated">
            <a:extLst>
              <a:ext uri="{FF2B5EF4-FFF2-40B4-BE49-F238E27FC236}">
                <a16:creationId xmlns:a16="http://schemas.microsoft.com/office/drawing/2014/main" id="{632152F2-CDAE-461E-A792-9AC88CA26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905000"/>
            <a:ext cx="5887834" cy="4418231"/>
          </a:xfrm>
          <a:prstGeom prst="rect">
            <a:avLst/>
          </a:prstGeom>
        </p:spPr>
      </p:pic>
    </p:spTree>
    <p:extLst>
      <p:ext uri="{BB962C8B-B14F-4D97-AF65-F5344CB8AC3E}">
        <p14:creationId xmlns:p14="http://schemas.microsoft.com/office/powerpoint/2010/main" val="3350600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6C07-A5E2-46E4-B5EB-E1FC9304714E}"/>
              </a:ext>
            </a:extLst>
          </p:cNvPr>
          <p:cNvSpPr>
            <a:spLocks noGrp="1"/>
          </p:cNvSpPr>
          <p:nvPr>
            <p:ph type="title"/>
          </p:nvPr>
        </p:nvSpPr>
        <p:spPr/>
        <p:txBody>
          <a:bodyPr/>
          <a:lstStyle/>
          <a:p>
            <a:r>
              <a:rPr lang="en-SG" dirty="0"/>
              <a:t>Week 6 Updates</a:t>
            </a:r>
          </a:p>
        </p:txBody>
      </p:sp>
      <p:sp>
        <p:nvSpPr>
          <p:cNvPr id="3" name="Content Placeholder 2">
            <a:extLst>
              <a:ext uri="{FF2B5EF4-FFF2-40B4-BE49-F238E27FC236}">
                <a16:creationId xmlns:a16="http://schemas.microsoft.com/office/drawing/2014/main" id="{40C6024E-212C-40E2-A252-2BA158D62C13}"/>
              </a:ext>
            </a:extLst>
          </p:cNvPr>
          <p:cNvSpPr>
            <a:spLocks noGrp="1"/>
          </p:cNvSpPr>
          <p:nvPr>
            <p:ph idx="1"/>
          </p:nvPr>
        </p:nvSpPr>
        <p:spPr/>
        <p:txBody>
          <a:bodyPr/>
          <a:lstStyle/>
          <a:p>
            <a:r>
              <a:rPr lang="en-SG" b="0" dirty="0">
                <a:solidFill>
                  <a:schemeClr val="tx1"/>
                </a:solidFill>
                <a:latin typeface="Helvetica" panose="020B0604020202020204" pitchFamily="34" charset="0"/>
                <a:cs typeface="Helvetica" panose="020B0604020202020204" pitchFamily="34" charset="0"/>
              </a:rPr>
              <a:t>We had gathered some images based on the gestures such as pushing, swiping left, swiping right, swiping left and right, swipe up, swipe down and switching. Based on those data gathered alongside with the help of machine learning we observed that swiping left and right could not be differentiated. </a:t>
            </a:r>
          </a:p>
          <a:p>
            <a:endParaRPr lang="en-SG" b="0" dirty="0">
              <a:solidFill>
                <a:schemeClr val="tx1"/>
              </a:solidFill>
              <a:latin typeface="Helvetica" panose="020B0604020202020204" pitchFamily="34" charset="0"/>
              <a:cs typeface="Helvetica" panose="020B0604020202020204" pitchFamily="34" charset="0"/>
            </a:endParaRPr>
          </a:p>
          <a:p>
            <a:endParaRPr lang="en-SG" b="0" dirty="0">
              <a:solidFill>
                <a:schemeClr val="tx1"/>
              </a:solidFill>
              <a:latin typeface="Helvetica" panose="020B0604020202020204" pitchFamily="34" charset="0"/>
              <a:cs typeface="Helvetica" panose="020B0604020202020204" pitchFamily="34" charset="0"/>
            </a:endParaRPr>
          </a:p>
          <a:p>
            <a:pPr marL="0" indent="0">
              <a:buNone/>
            </a:pPr>
            <a:endParaRPr lang="en-SG" b="0" dirty="0">
              <a:solidFill>
                <a:schemeClr val="tx1"/>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5268C333-4152-4E00-8211-2AD8101B7F94}"/>
              </a:ext>
            </a:extLst>
          </p:cNvPr>
          <p:cNvPicPr>
            <a:picLocks noChangeAspect="1"/>
          </p:cNvPicPr>
          <p:nvPr/>
        </p:nvPicPr>
        <p:blipFill>
          <a:blip r:embed="rId2"/>
          <a:stretch>
            <a:fillRect/>
          </a:stretch>
        </p:blipFill>
        <p:spPr>
          <a:xfrm>
            <a:off x="2133600" y="3317773"/>
            <a:ext cx="7239000" cy="2930627"/>
          </a:xfrm>
          <a:prstGeom prst="rect">
            <a:avLst/>
          </a:prstGeom>
        </p:spPr>
      </p:pic>
    </p:spTree>
    <p:extLst>
      <p:ext uri="{BB962C8B-B14F-4D97-AF65-F5344CB8AC3E}">
        <p14:creationId xmlns:p14="http://schemas.microsoft.com/office/powerpoint/2010/main" val="180437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BF50-6448-42BE-9E5F-187D09E90014}"/>
              </a:ext>
            </a:extLst>
          </p:cNvPr>
          <p:cNvSpPr>
            <a:spLocks noGrp="1"/>
          </p:cNvSpPr>
          <p:nvPr>
            <p:ph type="title"/>
          </p:nvPr>
        </p:nvSpPr>
        <p:spPr/>
        <p:txBody>
          <a:bodyPr/>
          <a:lstStyle/>
          <a:p>
            <a:r>
              <a:rPr lang="en-SG" dirty="0"/>
              <a:t>Week 6 Updates</a:t>
            </a:r>
          </a:p>
        </p:txBody>
      </p:sp>
      <p:sp>
        <p:nvSpPr>
          <p:cNvPr id="3" name="Content Placeholder 2">
            <a:extLst>
              <a:ext uri="{FF2B5EF4-FFF2-40B4-BE49-F238E27FC236}">
                <a16:creationId xmlns:a16="http://schemas.microsoft.com/office/drawing/2014/main" id="{8AF7A632-677F-462D-8224-ED271C119C98}"/>
              </a:ext>
            </a:extLst>
          </p:cNvPr>
          <p:cNvSpPr>
            <a:spLocks noGrp="1"/>
          </p:cNvSpPr>
          <p:nvPr>
            <p:ph idx="1"/>
          </p:nvPr>
        </p:nvSpPr>
        <p:spPr>
          <a:xfrm>
            <a:off x="609600" y="1036638"/>
            <a:ext cx="11176000" cy="457200"/>
          </a:xfrm>
        </p:spPr>
        <p:txBody>
          <a:bodyPr/>
          <a:lstStyle/>
          <a:p>
            <a:r>
              <a:rPr lang="en-SG" b="0" dirty="0">
                <a:solidFill>
                  <a:schemeClr val="tx1"/>
                </a:solidFill>
                <a:latin typeface="Helvetica" panose="020B0604020202020204" pitchFamily="34" charset="0"/>
                <a:cs typeface="Helvetica" panose="020B0604020202020204" pitchFamily="34" charset="0"/>
              </a:rPr>
              <a:t>Our team has done some testing on the gestures and had finalized 3 gestures, namely, (</a:t>
            </a:r>
            <a:r>
              <a:rPr lang="en-SG" b="0" dirty="0" err="1">
                <a:solidFill>
                  <a:schemeClr val="tx1"/>
                </a:solidFill>
                <a:latin typeface="Helvetica" panose="020B0604020202020204" pitchFamily="34" charset="0"/>
                <a:cs typeface="Helvetica" panose="020B0604020202020204" pitchFamily="34" charset="0"/>
              </a:rPr>
              <a:t>i</a:t>
            </a:r>
            <a:r>
              <a:rPr lang="en-SG" b="0" dirty="0">
                <a:solidFill>
                  <a:schemeClr val="tx1"/>
                </a:solidFill>
                <a:latin typeface="Helvetica" panose="020B0604020202020204" pitchFamily="34" charset="0"/>
                <a:cs typeface="Helvetica" panose="020B0604020202020204" pitchFamily="34" charset="0"/>
              </a:rPr>
              <a:t>) swiping, (ii) pushing and (iii) opening/closing palm</a:t>
            </a:r>
          </a:p>
        </p:txBody>
      </p:sp>
      <p:pic>
        <p:nvPicPr>
          <p:cNvPr id="5" name="Picture 4">
            <a:extLst>
              <a:ext uri="{FF2B5EF4-FFF2-40B4-BE49-F238E27FC236}">
                <a16:creationId xmlns:a16="http://schemas.microsoft.com/office/drawing/2014/main" id="{58E69BCC-AE2E-47B4-968E-DF3D31123729}"/>
              </a:ext>
            </a:extLst>
          </p:cNvPr>
          <p:cNvPicPr>
            <a:picLocks noChangeAspect="1"/>
          </p:cNvPicPr>
          <p:nvPr/>
        </p:nvPicPr>
        <p:blipFill>
          <a:blip r:embed="rId2"/>
          <a:stretch>
            <a:fillRect/>
          </a:stretch>
        </p:blipFill>
        <p:spPr>
          <a:xfrm>
            <a:off x="1066800" y="2133600"/>
            <a:ext cx="4310270" cy="1547586"/>
          </a:xfrm>
          <a:prstGeom prst="rect">
            <a:avLst/>
          </a:prstGeom>
        </p:spPr>
      </p:pic>
      <p:pic>
        <p:nvPicPr>
          <p:cNvPr id="7" name="Picture 6">
            <a:extLst>
              <a:ext uri="{FF2B5EF4-FFF2-40B4-BE49-F238E27FC236}">
                <a16:creationId xmlns:a16="http://schemas.microsoft.com/office/drawing/2014/main" id="{6299FEBB-F676-4F17-9425-818E3B0CA4EC}"/>
              </a:ext>
            </a:extLst>
          </p:cNvPr>
          <p:cNvPicPr>
            <a:picLocks noChangeAspect="1"/>
          </p:cNvPicPr>
          <p:nvPr/>
        </p:nvPicPr>
        <p:blipFill>
          <a:blip r:embed="rId3"/>
          <a:stretch>
            <a:fillRect/>
          </a:stretch>
        </p:blipFill>
        <p:spPr>
          <a:xfrm>
            <a:off x="6019800" y="1981200"/>
            <a:ext cx="1199286" cy="1835830"/>
          </a:xfrm>
          <a:prstGeom prst="rect">
            <a:avLst/>
          </a:prstGeom>
        </p:spPr>
      </p:pic>
      <p:sp>
        <p:nvSpPr>
          <p:cNvPr id="6" name="Content Placeholder 2">
            <a:extLst>
              <a:ext uri="{FF2B5EF4-FFF2-40B4-BE49-F238E27FC236}">
                <a16:creationId xmlns:a16="http://schemas.microsoft.com/office/drawing/2014/main" id="{6D56A2F7-31A3-474A-AFF7-D04F5EDB2EC9}"/>
              </a:ext>
            </a:extLst>
          </p:cNvPr>
          <p:cNvSpPr txBox="1">
            <a:spLocks/>
          </p:cNvSpPr>
          <p:nvPr/>
        </p:nvSpPr>
        <p:spPr>
          <a:xfrm>
            <a:off x="609600" y="4190092"/>
            <a:ext cx="11176000" cy="5334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 typeface="Arial" panose="020B0604020202020204" pitchFamily="34" charset="0"/>
              <a:buChar char="•"/>
            </a:pPr>
            <a:r>
              <a:rPr lang="en-US" b="0" kern="0" dirty="0">
                <a:solidFill>
                  <a:srgbClr val="323232"/>
                </a:solidFill>
                <a:latin typeface="Helvetica" panose="020B0604020202020204" pitchFamily="34" charset="0"/>
              </a:rPr>
              <a:t>We are also working on a Python script to implement the pipeline we mentioned. And for systematic and semi-automated data collection for gestures (to prepare for ML pipeline)</a:t>
            </a:r>
          </a:p>
          <a:p>
            <a:pPr>
              <a:buFont typeface="Arial" panose="020B0604020202020204" pitchFamily="34" charset="0"/>
              <a:buChar char="•"/>
            </a:pPr>
            <a:endParaRPr lang="en-US" b="0" kern="0" dirty="0">
              <a:solidFill>
                <a:srgbClr val="323232"/>
              </a:solidFill>
              <a:latin typeface="Helvetica" panose="020B0604020202020204" pitchFamily="34" charset="0"/>
            </a:endParaRPr>
          </a:p>
        </p:txBody>
      </p:sp>
    </p:spTree>
    <p:extLst>
      <p:ext uri="{BB962C8B-B14F-4D97-AF65-F5344CB8AC3E}">
        <p14:creationId xmlns:p14="http://schemas.microsoft.com/office/powerpoint/2010/main" val="385228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3093-A589-47AB-AD4A-60EAABA30ABA}"/>
              </a:ext>
            </a:extLst>
          </p:cNvPr>
          <p:cNvSpPr>
            <a:spLocks noGrp="1"/>
          </p:cNvSpPr>
          <p:nvPr>
            <p:ph type="title"/>
          </p:nvPr>
        </p:nvSpPr>
        <p:spPr/>
        <p:txBody>
          <a:bodyPr/>
          <a:lstStyle/>
          <a:p>
            <a:r>
              <a:rPr lang="en-SG" dirty="0"/>
              <a:t>Week 6 Updates</a:t>
            </a:r>
          </a:p>
        </p:txBody>
      </p:sp>
      <p:pic>
        <p:nvPicPr>
          <p:cNvPr id="5" name="Content Placeholder 4">
            <a:extLst>
              <a:ext uri="{FF2B5EF4-FFF2-40B4-BE49-F238E27FC236}">
                <a16:creationId xmlns:a16="http://schemas.microsoft.com/office/drawing/2014/main" id="{95033B24-2ED7-42F9-AB15-95C51DF34D02}"/>
              </a:ext>
            </a:extLst>
          </p:cNvPr>
          <p:cNvPicPr>
            <a:picLocks noGrp="1" noChangeAspect="1"/>
          </p:cNvPicPr>
          <p:nvPr>
            <p:ph idx="1"/>
          </p:nvPr>
        </p:nvPicPr>
        <p:blipFill>
          <a:blip r:embed="rId2"/>
          <a:stretch>
            <a:fillRect/>
          </a:stretch>
        </p:blipFill>
        <p:spPr>
          <a:xfrm>
            <a:off x="4388642" y="3276600"/>
            <a:ext cx="3617916" cy="2733675"/>
          </a:xfrm>
        </p:spPr>
      </p:pic>
      <p:sp>
        <p:nvSpPr>
          <p:cNvPr id="6" name="Content Placeholder 2">
            <a:extLst>
              <a:ext uri="{FF2B5EF4-FFF2-40B4-BE49-F238E27FC236}">
                <a16:creationId xmlns:a16="http://schemas.microsoft.com/office/drawing/2014/main" id="{F8ED65DD-31B1-4457-B229-52F8F9814C80}"/>
              </a:ext>
            </a:extLst>
          </p:cNvPr>
          <p:cNvSpPr txBox="1">
            <a:spLocks/>
          </p:cNvSpPr>
          <p:nvPr/>
        </p:nvSpPr>
        <p:spPr>
          <a:xfrm>
            <a:off x="609600" y="1036638"/>
            <a:ext cx="11176000" cy="457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SG" b="0" dirty="0">
                <a:solidFill>
                  <a:schemeClr val="tx1"/>
                </a:solidFill>
                <a:latin typeface="Helvetica" panose="020B0604020202020204" pitchFamily="34" charset="0"/>
                <a:cs typeface="Helvetica" panose="020B0604020202020204" pitchFamily="34" charset="0"/>
              </a:rPr>
              <a:t>We have asked the relevant department from </a:t>
            </a:r>
            <a:r>
              <a:rPr lang="en-SG" b="0" dirty="0" err="1">
                <a:solidFill>
                  <a:schemeClr val="tx1"/>
                </a:solidFill>
                <a:latin typeface="Helvetica" panose="020B0604020202020204" pitchFamily="34" charset="0"/>
                <a:cs typeface="Helvetica" panose="020B0604020202020204" pitchFamily="34" charset="0"/>
              </a:rPr>
              <a:t>Acconeer</a:t>
            </a:r>
            <a:r>
              <a:rPr lang="en-SG" b="0" dirty="0">
                <a:solidFill>
                  <a:schemeClr val="tx1"/>
                </a:solidFill>
                <a:latin typeface="Helvetica" panose="020B0604020202020204" pitchFamily="34" charset="0"/>
                <a:cs typeface="Helvetica" panose="020B0604020202020204" pitchFamily="34" charset="0"/>
              </a:rPr>
              <a:t> and they had responded the following. We would like to inquire based on the following data that was given on their end, the update rate could be manually tuned on the GUI, but specifically for the time window segment for the STFT where should we change the time window to 1 second. </a:t>
            </a:r>
          </a:p>
        </p:txBody>
      </p:sp>
    </p:spTree>
    <p:extLst>
      <p:ext uri="{BB962C8B-B14F-4D97-AF65-F5344CB8AC3E}">
        <p14:creationId xmlns:p14="http://schemas.microsoft.com/office/powerpoint/2010/main" val="426184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FA7EE-B988-4899-B198-0C1B41C3D552}"/>
              </a:ext>
            </a:extLst>
          </p:cNvPr>
          <p:cNvSpPr>
            <a:spLocks noGrp="1"/>
          </p:cNvSpPr>
          <p:nvPr>
            <p:ph type="title"/>
          </p:nvPr>
        </p:nvSpPr>
        <p:spPr>
          <a:xfrm>
            <a:off x="152400" y="422992"/>
            <a:ext cx="3962401" cy="639762"/>
          </a:xfrm>
        </p:spPr>
        <p:txBody>
          <a:bodyPr/>
          <a:lstStyle/>
          <a:p>
            <a:r>
              <a:rPr lang="en-SG" dirty="0"/>
              <a:t>Week 7 Updates</a:t>
            </a:r>
            <a:endParaRPr lang="en-MY" dirty="0"/>
          </a:p>
        </p:txBody>
      </p:sp>
      <p:sp>
        <p:nvSpPr>
          <p:cNvPr id="3" name="Content Placeholder 2">
            <a:extLst>
              <a:ext uri="{FF2B5EF4-FFF2-40B4-BE49-F238E27FC236}">
                <a16:creationId xmlns:a16="http://schemas.microsoft.com/office/drawing/2014/main" id="{02918C9E-09D0-4E68-9FC2-26288A11304B}"/>
              </a:ext>
            </a:extLst>
          </p:cNvPr>
          <p:cNvSpPr>
            <a:spLocks noGrp="1"/>
          </p:cNvSpPr>
          <p:nvPr>
            <p:ph idx="1"/>
          </p:nvPr>
        </p:nvSpPr>
        <p:spPr>
          <a:xfrm>
            <a:off x="609600" y="1219200"/>
            <a:ext cx="7086600" cy="5029200"/>
          </a:xfrm>
        </p:spPr>
        <p:txBody>
          <a:bodyPr/>
          <a:lstStyle/>
          <a:p>
            <a:r>
              <a:rPr lang="en-US" b="0" i="0" dirty="0">
                <a:solidFill>
                  <a:srgbClr val="323232"/>
                </a:solidFill>
                <a:effectLst/>
                <a:latin typeface="Helvetica" panose="020B0604020202020204" pitchFamily="34" charset="0"/>
              </a:rPr>
              <a:t>We have finalized the gestures that we will collect after discussing with Prof Lu. A preview of the magnitude plots is on the right, which gives a good indication of whether our data collected is good.</a:t>
            </a:r>
          </a:p>
          <a:p>
            <a:r>
              <a:rPr lang="en-US" b="0" i="0" dirty="0">
                <a:solidFill>
                  <a:srgbClr val="323232"/>
                </a:solidFill>
                <a:effectLst/>
                <a:latin typeface="Helvetica" panose="020B0604020202020204" pitchFamily="34" charset="0"/>
              </a:rPr>
              <a:t>We discovered there were some alignment issues so we made a data sampler tool to help this process (see section 2).</a:t>
            </a:r>
            <a:endParaRPr lang="en-MY" dirty="0"/>
          </a:p>
        </p:txBody>
      </p:sp>
      <p:pic>
        <p:nvPicPr>
          <p:cNvPr id="5" name="Picture 4">
            <a:extLst>
              <a:ext uri="{FF2B5EF4-FFF2-40B4-BE49-F238E27FC236}">
                <a16:creationId xmlns:a16="http://schemas.microsoft.com/office/drawing/2014/main" id="{4FB84F90-B9C1-4BF2-8465-983E55EA83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6180" y="412482"/>
            <a:ext cx="3558024" cy="6033035"/>
          </a:xfrm>
          <a:prstGeom prst="rect">
            <a:avLst/>
          </a:prstGeom>
        </p:spPr>
      </p:pic>
    </p:spTree>
    <p:extLst>
      <p:ext uri="{BB962C8B-B14F-4D97-AF65-F5344CB8AC3E}">
        <p14:creationId xmlns:p14="http://schemas.microsoft.com/office/powerpoint/2010/main" val="3795146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Week 7 Updates</a:t>
            </a:r>
          </a:p>
        </p:txBody>
      </p:sp>
      <p:pic>
        <p:nvPicPr>
          <p:cNvPr id="5" name="Content Placeholder 4" descr="Graphical user interface, text, application&#10;&#10;Description automatically generated">
            <a:extLst>
              <a:ext uri="{FF2B5EF4-FFF2-40B4-BE49-F238E27FC236}">
                <a16:creationId xmlns:a16="http://schemas.microsoft.com/office/drawing/2014/main" id="{40088E56-11D7-465C-9C53-A3360FFFE3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730" y="2057400"/>
            <a:ext cx="3585046" cy="4207553"/>
          </a:xfrm>
        </p:spPr>
      </p:pic>
      <p:pic>
        <p:nvPicPr>
          <p:cNvPr id="12" name="Picture 11" descr="Graphical user interface&#10;&#10;Description automatically generated">
            <a:extLst>
              <a:ext uri="{FF2B5EF4-FFF2-40B4-BE49-F238E27FC236}">
                <a16:creationId xmlns:a16="http://schemas.microsoft.com/office/drawing/2014/main" id="{31E39335-CA22-48BA-B57B-415BAE7D9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047" y="2382228"/>
            <a:ext cx="7542357" cy="3754818"/>
          </a:xfrm>
          <a:prstGeom prst="rect">
            <a:avLst/>
          </a:prstGeom>
        </p:spPr>
      </p:pic>
      <p:sp>
        <p:nvSpPr>
          <p:cNvPr id="14" name="Content Placeholder 2">
            <a:extLst>
              <a:ext uri="{FF2B5EF4-FFF2-40B4-BE49-F238E27FC236}">
                <a16:creationId xmlns:a16="http://schemas.microsoft.com/office/drawing/2014/main" id="{A6514921-879F-478B-B53F-C31F5C74D7C8}"/>
              </a:ext>
            </a:extLst>
          </p:cNvPr>
          <p:cNvSpPr txBox="1">
            <a:spLocks/>
          </p:cNvSpPr>
          <p:nvPr/>
        </p:nvSpPr>
        <p:spPr>
          <a:xfrm>
            <a:off x="685800" y="911904"/>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5" name="Content Placeholder 2">
            <a:extLst>
              <a:ext uri="{FF2B5EF4-FFF2-40B4-BE49-F238E27FC236}">
                <a16:creationId xmlns:a16="http://schemas.microsoft.com/office/drawing/2014/main" id="{A25E0DA3-ED42-41A3-A010-058C7757F4CA}"/>
              </a:ext>
            </a:extLst>
          </p:cNvPr>
          <p:cNvSpPr txBox="1">
            <a:spLocks/>
          </p:cNvSpPr>
          <p:nvPr/>
        </p:nvSpPr>
        <p:spPr>
          <a:xfrm>
            <a:off x="838200" y="1064304"/>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b="0" kern="0" dirty="0">
                <a:solidFill>
                  <a:schemeClr val="tx1"/>
                </a:solidFill>
                <a:latin typeface="Helvetica" panose="020B0604020202020204" pitchFamily="34" charset="0"/>
                <a:cs typeface="Helvetica" panose="020B0604020202020204" pitchFamily="34" charset="0"/>
              </a:rPr>
              <a:t>We made a customized Graphical User Interface (GUI) for radar data collection (left) and for gesture extractor (right)</a:t>
            </a:r>
          </a:p>
        </p:txBody>
      </p:sp>
      <p:sp>
        <p:nvSpPr>
          <p:cNvPr id="16" name="TextBox 15">
            <a:extLst>
              <a:ext uri="{FF2B5EF4-FFF2-40B4-BE49-F238E27FC236}">
                <a16:creationId xmlns:a16="http://schemas.microsoft.com/office/drawing/2014/main" id="{33D47383-FDF7-40E2-8777-DC3842F50B39}"/>
              </a:ext>
            </a:extLst>
          </p:cNvPr>
          <p:cNvSpPr txBox="1"/>
          <p:nvPr/>
        </p:nvSpPr>
        <p:spPr>
          <a:xfrm>
            <a:off x="838200" y="6311521"/>
            <a:ext cx="264081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(left) Radar data collection</a:t>
            </a:r>
            <a:endParaRPr lang="en-US" sz="1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A09BD3D-D868-4261-8366-490F1CF5B117}"/>
              </a:ext>
            </a:extLst>
          </p:cNvPr>
          <p:cNvSpPr txBox="1"/>
          <p:nvPr/>
        </p:nvSpPr>
        <p:spPr>
          <a:xfrm>
            <a:off x="6700436" y="6259495"/>
            <a:ext cx="264081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(right) Gesture extractor</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0852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Week 7 Updates</a:t>
            </a:r>
          </a:p>
        </p:txBody>
      </p:sp>
      <p:sp>
        <p:nvSpPr>
          <p:cNvPr id="14" name="Content Placeholder 2">
            <a:extLst>
              <a:ext uri="{FF2B5EF4-FFF2-40B4-BE49-F238E27FC236}">
                <a16:creationId xmlns:a16="http://schemas.microsoft.com/office/drawing/2014/main" id="{A6514921-879F-478B-B53F-C31F5C74D7C8}"/>
              </a:ext>
            </a:extLst>
          </p:cNvPr>
          <p:cNvSpPr txBox="1">
            <a:spLocks/>
          </p:cNvSpPr>
          <p:nvPr/>
        </p:nvSpPr>
        <p:spPr>
          <a:xfrm>
            <a:off x="685800" y="914400"/>
            <a:ext cx="111760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3" name="Content Placeholder 2">
            <a:extLst>
              <a:ext uri="{FF2B5EF4-FFF2-40B4-BE49-F238E27FC236}">
                <a16:creationId xmlns:a16="http://schemas.microsoft.com/office/drawing/2014/main" id="{819F562C-A282-4A6C-B0C6-9774837CB3E3}"/>
              </a:ext>
            </a:extLst>
          </p:cNvPr>
          <p:cNvSpPr txBox="1">
            <a:spLocks/>
          </p:cNvSpPr>
          <p:nvPr/>
        </p:nvSpPr>
        <p:spPr>
          <a:xfrm>
            <a:off x="838200" y="1064304"/>
            <a:ext cx="10439400" cy="5029200"/>
          </a:xfrm>
          <a:prstGeom prst="rect">
            <a:avLst/>
          </a:prstGeom>
        </p:spPr>
        <p:txBody>
          <a:bodyPr/>
          <a:lstStyle>
            <a:lvl1pPr marL="342900" indent="-342900" algn="l" rtl="0" eaLnBrk="0" fontAlgn="base" hangingPunct="0">
              <a:spcBef>
                <a:spcPts val="600"/>
              </a:spcBef>
              <a:spcAft>
                <a:spcPts val="600"/>
              </a:spcAft>
              <a:buChar char="•"/>
              <a:defRPr sz="2400" b="1">
                <a:solidFill>
                  <a:srgbClr val="0000CC"/>
                </a:solidFill>
                <a:latin typeface="Book Antiqua" pitchFamily="18" charset="0"/>
                <a:ea typeface="ＭＳ Ｐゴシック" charset="0"/>
                <a:cs typeface="ＭＳ Ｐゴシック" charset="0"/>
              </a:defRPr>
            </a:lvl1pPr>
            <a:lvl2pPr marL="742950" indent="-285750" algn="l" rtl="0" eaLnBrk="0" fontAlgn="base" hangingPunct="0">
              <a:spcBef>
                <a:spcPts val="600"/>
              </a:spcBef>
              <a:spcAft>
                <a:spcPts val="600"/>
              </a:spcAft>
              <a:buChar char="–"/>
              <a:defRPr sz="2000">
                <a:solidFill>
                  <a:srgbClr val="000099"/>
                </a:solidFill>
                <a:latin typeface="Book Antiqua" pitchFamily="18" charset="0"/>
                <a:ea typeface="ＭＳ Ｐゴシック" charset="0"/>
              </a:defRPr>
            </a:lvl2pPr>
            <a:lvl3pPr marL="1143000" indent="-228600" algn="l" rtl="0" eaLnBrk="0" fontAlgn="base" hangingPunct="0">
              <a:spcBef>
                <a:spcPts val="600"/>
              </a:spcBef>
              <a:spcAft>
                <a:spcPts val="600"/>
              </a:spcAft>
              <a:buChar char="•"/>
              <a:defRPr sz="1800">
                <a:solidFill>
                  <a:schemeClr val="tx1"/>
                </a:solidFill>
                <a:latin typeface="Book Antiqua" pitchFamily="18" charset="0"/>
                <a:ea typeface="ＭＳ Ｐゴシック" charset="0"/>
              </a:defRPr>
            </a:lvl3pPr>
            <a:lvl4pPr marL="16002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4pPr>
            <a:lvl5pPr marL="2057400" indent="-228600" algn="l" rtl="0" eaLnBrk="0" fontAlgn="base" hangingPunct="0">
              <a:spcBef>
                <a:spcPts val="600"/>
              </a:spcBef>
              <a:spcAft>
                <a:spcPts val="600"/>
              </a:spcAft>
              <a:buChar char="»"/>
              <a:defRPr sz="1600">
                <a:solidFill>
                  <a:schemeClr val="tx1"/>
                </a:solidFill>
                <a:latin typeface="Book Antiqua" pitchFamily="18"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b="0" kern="0" dirty="0">
                <a:solidFill>
                  <a:schemeClr val="tx1"/>
                </a:solidFill>
                <a:latin typeface="Helvetica" panose="020B0604020202020204" pitchFamily="34" charset="0"/>
                <a:cs typeface="Helvetica" panose="020B0604020202020204" pitchFamily="34" charset="0"/>
              </a:rPr>
              <a:t>The GUI for gesture extractor loads in a h5 file and enables the user to extract frames containing gestures with a preview from the magnitude plot and by specifying the width and position of each frame.</a:t>
            </a:r>
          </a:p>
          <a:p>
            <a:r>
              <a:rPr lang="en-US" sz="2000" b="0" kern="0" dirty="0">
                <a:solidFill>
                  <a:schemeClr val="accent3">
                    <a:lumMod val="50000"/>
                  </a:schemeClr>
                </a:solidFill>
                <a:latin typeface="Consolas" panose="020B0609020204030204" pitchFamily="49" charset="0"/>
                <a:cs typeface="Helvetica" panose="020B0604020202020204" pitchFamily="34" charset="0"/>
              </a:rPr>
              <a:t>gui-dip-demo/gesture_extractor_gui.py</a:t>
            </a:r>
            <a:r>
              <a:rPr lang="en-US" sz="2000" b="0" kern="0" dirty="0">
                <a:solidFill>
                  <a:schemeClr val="tx1"/>
                </a:solidFill>
                <a:latin typeface="Helvetica" panose="020B0604020202020204" pitchFamily="34" charset="0"/>
                <a:cs typeface="Helvetica" panose="020B0604020202020204" pitchFamily="34" charset="0"/>
              </a:rPr>
              <a:t> is a Python script developed to automate the process of extracting gesture samples from a continuous recording obtained from the GUI tool provided by Acconeer. This fixes the alignment issue faced when recording one sample at a time.</a:t>
            </a:r>
          </a:p>
          <a:p>
            <a:r>
              <a:rPr lang="en-US" sz="2000" b="0" kern="0" dirty="0">
                <a:solidFill>
                  <a:schemeClr val="tx1"/>
                </a:solidFill>
                <a:latin typeface="Helvetica" panose="020B0604020202020204" pitchFamily="34" charset="0"/>
                <a:cs typeface="Helvetica" panose="020B0604020202020204" pitchFamily="34" charset="0"/>
              </a:rPr>
              <a:t>The tool saves extracted samples in .</a:t>
            </a:r>
            <a:r>
              <a:rPr lang="en-US" sz="2000" b="0" kern="0" dirty="0" err="1">
                <a:solidFill>
                  <a:schemeClr val="tx1"/>
                </a:solidFill>
                <a:latin typeface="Helvetica" panose="020B0604020202020204" pitchFamily="34" charset="0"/>
                <a:cs typeface="Helvetica" panose="020B0604020202020204" pitchFamily="34" charset="0"/>
              </a:rPr>
              <a:t>npz</a:t>
            </a:r>
            <a:r>
              <a:rPr lang="en-US" sz="2000" b="0" kern="0" dirty="0">
                <a:solidFill>
                  <a:schemeClr val="tx1"/>
                </a:solidFill>
                <a:latin typeface="Helvetica" panose="020B0604020202020204" pitchFamily="34" charset="0"/>
                <a:cs typeface="Helvetica" panose="020B0604020202020204" pitchFamily="34" charset="0"/>
              </a:rPr>
              <a:t> format with the intention of a small file size. To read data from these new files, please use </a:t>
            </a:r>
            <a:r>
              <a:rPr lang="en-US" sz="2000" b="0" kern="0" dirty="0" err="1">
                <a:solidFill>
                  <a:schemeClr val="accent3">
                    <a:lumMod val="50000"/>
                  </a:schemeClr>
                </a:solidFill>
                <a:latin typeface="Consolas" panose="020B0609020204030204" pitchFamily="49" charset="0"/>
                <a:cs typeface="Helvetica" panose="020B0604020202020204" pitchFamily="34" charset="0"/>
              </a:rPr>
              <a:t>np.load</a:t>
            </a:r>
            <a:r>
              <a:rPr lang="en-US" sz="2000" b="0" kern="0" dirty="0">
                <a:solidFill>
                  <a:schemeClr val="accent3">
                    <a:lumMod val="50000"/>
                  </a:schemeClr>
                </a:solidFill>
                <a:latin typeface="Consolas" panose="020B0609020204030204" pitchFamily="49" charset="0"/>
                <a:cs typeface="Helvetica" panose="020B0604020202020204" pitchFamily="34" charset="0"/>
              </a:rPr>
              <a:t>('filename-000.npz')['sample']</a:t>
            </a:r>
            <a:r>
              <a:rPr lang="en-US" sz="2000" b="0" kern="0" dirty="0">
                <a:solidFill>
                  <a:schemeClr val="tx1"/>
                </a:solidFill>
                <a:latin typeface="Helvetica" panose="020B0604020202020204" pitchFamily="34" charset="0"/>
                <a:cs typeface="Helvetica" panose="020B0604020202020204" pitchFamily="34" charset="0"/>
              </a:rPr>
              <a:t>, where filename is a placeholder.</a:t>
            </a:r>
          </a:p>
          <a:p>
            <a:r>
              <a:rPr lang="en-US" sz="2000" b="0" kern="0" dirty="0">
                <a:solidFill>
                  <a:schemeClr val="tx1"/>
                </a:solidFill>
                <a:latin typeface="Helvetica" panose="020B0604020202020204" pitchFamily="34" charset="0"/>
                <a:cs typeface="Helvetica" panose="020B0604020202020204" pitchFamily="34" charset="0"/>
              </a:rPr>
              <a:t>For ease of running the tool, an alternative Windows executable file </a:t>
            </a:r>
            <a:r>
              <a:rPr lang="en-US" sz="2000" b="0" kern="0" dirty="0" err="1">
                <a:solidFill>
                  <a:schemeClr val="accent3">
                    <a:lumMod val="50000"/>
                  </a:schemeClr>
                </a:solidFill>
                <a:latin typeface="Consolas" panose="020B0609020204030204" pitchFamily="49" charset="0"/>
                <a:cs typeface="Helvetica" panose="020B0604020202020204" pitchFamily="34" charset="0"/>
              </a:rPr>
              <a:t>gui</a:t>
            </a:r>
            <a:r>
              <a:rPr lang="en-US" sz="2000" b="0" kern="0" dirty="0">
                <a:solidFill>
                  <a:schemeClr val="accent3">
                    <a:lumMod val="50000"/>
                  </a:schemeClr>
                </a:solidFill>
                <a:latin typeface="Consolas" panose="020B0609020204030204" pitchFamily="49" charset="0"/>
                <a:cs typeface="Helvetica" panose="020B0604020202020204" pitchFamily="34" charset="0"/>
              </a:rPr>
              <a:t>-dip-demo/gesture_extractor_gui_v1.3.2.exe </a:t>
            </a:r>
            <a:r>
              <a:rPr lang="en-US" sz="2000" b="0" kern="0" dirty="0">
                <a:solidFill>
                  <a:schemeClr val="tx1"/>
                </a:solidFill>
                <a:latin typeface="Helvetica" panose="020B0604020202020204" pitchFamily="34" charset="0"/>
                <a:cs typeface="Helvetica" panose="020B0604020202020204" pitchFamily="34" charset="0"/>
              </a:rPr>
              <a:t>is available too.</a:t>
            </a:r>
          </a:p>
          <a:p>
            <a:endParaRPr lang="en-US" sz="2000" b="0" kern="0" dirty="0">
              <a:solidFill>
                <a:schemeClr val="tx1"/>
              </a:solidFill>
              <a:latin typeface="Helvetica" panose="020B0604020202020204" pitchFamily="34" charset="0"/>
              <a:cs typeface="Helvetica" panose="020B0604020202020204" pitchFamily="34" charset="0"/>
            </a:endParaRPr>
          </a:p>
          <a:p>
            <a:endParaRPr lang="en-US" sz="2000" b="0" kern="0" dirty="0">
              <a:solidFill>
                <a:schemeClr val="tx1"/>
              </a:solidFill>
              <a:latin typeface="Helvetica" panose="020B0604020202020204" pitchFamily="34" charset="0"/>
              <a:cs typeface="Helvetica" panose="020B0604020202020204" pitchFamily="34" charset="0"/>
            </a:endParaRPr>
          </a:p>
        </p:txBody>
      </p:sp>
      <p:sp>
        <p:nvSpPr>
          <p:cNvPr id="10" name="Rectangle 3">
            <a:extLst>
              <a:ext uri="{FF2B5EF4-FFF2-40B4-BE49-F238E27FC236}">
                <a16:creationId xmlns:a16="http://schemas.microsoft.com/office/drawing/2014/main" id="{2F81C96E-1558-41F4-818E-52B511F338C6}"/>
              </a:ext>
            </a:extLst>
          </p:cNvPr>
          <p:cNvSpPr>
            <a:spLocks noChangeArrowheads="1"/>
          </p:cNvSpPr>
          <p:nvPr/>
        </p:nvSpPr>
        <p:spPr bwMode="auto">
          <a:xfrm>
            <a:off x="1219200" y="3533001"/>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0138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Recess Week Updates</a:t>
            </a:r>
          </a:p>
        </p:txBody>
      </p:sp>
      <p:sp>
        <p:nvSpPr>
          <p:cNvPr id="3" name="Content Placeholder 2">
            <a:extLst>
              <a:ext uri="{FF2B5EF4-FFF2-40B4-BE49-F238E27FC236}">
                <a16:creationId xmlns:a16="http://schemas.microsoft.com/office/drawing/2014/main" id="{7E21DD73-5CAC-4674-986A-284147311628}"/>
              </a:ext>
            </a:extLst>
          </p:cNvPr>
          <p:cNvSpPr>
            <a:spLocks noGrp="1"/>
          </p:cNvSpPr>
          <p:nvPr>
            <p:ph idx="1"/>
          </p:nvPr>
        </p:nvSpPr>
        <p:spPr>
          <a:xfrm>
            <a:off x="685800" y="868362"/>
            <a:ext cx="11176000" cy="5029200"/>
          </a:xfrm>
        </p:spPr>
        <p:txBody>
          <a:bodyPr/>
          <a:lstStyle/>
          <a:p>
            <a:r>
              <a:rPr lang="en-US" sz="1800" b="0" dirty="0">
                <a:solidFill>
                  <a:schemeClr val="tx1"/>
                </a:solidFill>
                <a:latin typeface="Helvetica" panose="020B0604020202020204" pitchFamily="34" charset="0"/>
                <a:cs typeface="Helvetica" panose="020B0604020202020204" pitchFamily="34" charset="0"/>
              </a:rPr>
              <a:t>We used a mock radar dataset of cars/drones/people (</a:t>
            </a:r>
            <a:r>
              <a:rPr lang="en-US" sz="1800" b="0" dirty="0">
                <a:solidFill>
                  <a:schemeClr val="tx1"/>
                </a:solidFill>
                <a:latin typeface="Helvetica" panose="020B0604020202020204" pitchFamily="34" charset="0"/>
                <a:cs typeface="Helvetica" panose="020B0604020202020204" pitchFamily="34" charset="0"/>
                <a:hlinkClick r:id="rId2"/>
              </a:rPr>
              <a:t>https://www.kaggle.com/iroldan/real-doppler-raddar-database</a:t>
            </a:r>
            <a:r>
              <a:rPr lang="en-US" sz="1800" b="0" dirty="0">
                <a:solidFill>
                  <a:schemeClr val="tx1"/>
                </a:solidFill>
                <a:latin typeface="Helvetica" panose="020B0604020202020204" pitchFamily="34" charset="0"/>
                <a:cs typeface="Helvetica" panose="020B0604020202020204" pitchFamily="34" charset="0"/>
              </a:rPr>
              <a:t>) to test our machine learning pipeline when we didn’t have enough data.</a:t>
            </a:r>
          </a:p>
          <a:p>
            <a:r>
              <a:rPr lang="en-US" sz="1800" b="0" dirty="0">
                <a:solidFill>
                  <a:schemeClr val="tx1"/>
                </a:solidFill>
                <a:latin typeface="Helvetica" panose="020B0604020202020204" pitchFamily="34" charset="0"/>
                <a:cs typeface="Helvetica" panose="020B0604020202020204" pitchFamily="34" charset="0"/>
              </a:rPr>
              <a:t>The diagrams below show examples of Doppler matrices of the mock dataset to be fed into the models.</a:t>
            </a:r>
          </a:p>
          <a:p>
            <a:endParaRPr lang="en-US" sz="1800" b="0" dirty="0">
              <a:solidFill>
                <a:schemeClr val="tx1"/>
              </a:solidFill>
              <a:latin typeface="Helvetica" panose="020B0604020202020204" pitchFamily="34" charset="0"/>
              <a:cs typeface="Helvetica" panose="020B0604020202020204" pitchFamily="34" charset="0"/>
            </a:endParaRPr>
          </a:p>
        </p:txBody>
      </p:sp>
      <p:pic>
        <p:nvPicPr>
          <p:cNvPr id="2050" name="Picture 2">
            <a:extLst>
              <a:ext uri="{FF2B5EF4-FFF2-40B4-BE49-F238E27FC236}">
                <a16:creationId xmlns:a16="http://schemas.microsoft.com/office/drawing/2014/main" id="{A359F1F7-2940-4587-B260-589A8C43A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2272666"/>
            <a:ext cx="6026149" cy="45196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D338EC-F8CE-44BB-A887-A3ECEF505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49" y="2214564"/>
            <a:ext cx="6026149" cy="451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81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0E04-9518-464F-84F0-092F79589578}"/>
              </a:ext>
            </a:extLst>
          </p:cNvPr>
          <p:cNvSpPr>
            <a:spLocks noGrp="1"/>
          </p:cNvSpPr>
          <p:nvPr>
            <p:ph type="title"/>
          </p:nvPr>
        </p:nvSpPr>
        <p:spPr/>
        <p:txBody>
          <a:bodyPr/>
          <a:lstStyle/>
          <a:p>
            <a:r>
              <a:rPr lang="en-SG" dirty="0"/>
              <a:t>0. Students &amp; Plan</a:t>
            </a:r>
          </a:p>
        </p:txBody>
      </p:sp>
      <p:sp>
        <p:nvSpPr>
          <p:cNvPr id="3" name="Content Placeholder 2">
            <a:extLst>
              <a:ext uri="{FF2B5EF4-FFF2-40B4-BE49-F238E27FC236}">
                <a16:creationId xmlns:a16="http://schemas.microsoft.com/office/drawing/2014/main" id="{7267F00A-E00B-4757-B3AE-F510E017492C}"/>
              </a:ext>
            </a:extLst>
          </p:cNvPr>
          <p:cNvSpPr>
            <a:spLocks noGrp="1"/>
          </p:cNvSpPr>
          <p:nvPr>
            <p:ph idx="1"/>
          </p:nvPr>
        </p:nvSpPr>
        <p:spPr>
          <a:xfrm>
            <a:off x="457200" y="784647"/>
            <a:ext cx="10097589" cy="1456234"/>
          </a:xfrm>
        </p:spPr>
        <p:txBody>
          <a:bodyPr/>
          <a:lstStyle/>
          <a:p>
            <a:pPr>
              <a:spcBef>
                <a:spcPts val="0"/>
              </a:spcBef>
            </a:pPr>
            <a:r>
              <a:rPr lang="en-SG" sz="2000" dirty="0"/>
              <a:t>Group Leader: Philip Lee Hann Yung</a:t>
            </a:r>
          </a:p>
          <a:p>
            <a:pPr>
              <a:spcBef>
                <a:spcPts val="0"/>
              </a:spcBef>
            </a:pPr>
            <a:r>
              <a:rPr lang="en-SG" sz="2000" dirty="0"/>
              <a:t>Treasurer: </a:t>
            </a:r>
            <a:r>
              <a:rPr lang="en-SG" sz="2000" dirty="0" err="1"/>
              <a:t>Thum</a:t>
            </a:r>
            <a:r>
              <a:rPr lang="en-SG" sz="2000" dirty="0"/>
              <a:t> Yi Wen</a:t>
            </a:r>
          </a:p>
          <a:p>
            <a:pPr>
              <a:spcBef>
                <a:spcPts val="0"/>
              </a:spcBef>
            </a:pPr>
            <a:r>
              <a:rPr lang="en-SG" sz="2000" dirty="0"/>
              <a:t>Sub-group 1: </a:t>
            </a:r>
            <a:r>
              <a:rPr lang="en-SG" sz="2000" dirty="0" err="1"/>
              <a:t>Acconeer</a:t>
            </a:r>
            <a:r>
              <a:rPr lang="en-SG" sz="2000" dirty="0"/>
              <a:t> 112</a:t>
            </a:r>
          </a:p>
          <a:p>
            <a:pPr>
              <a:spcBef>
                <a:spcPts val="0"/>
              </a:spcBef>
            </a:pPr>
            <a:r>
              <a:rPr lang="en-SG" sz="2000" dirty="0"/>
              <a:t>Sub-group 2: </a:t>
            </a:r>
            <a:r>
              <a:rPr lang="en-SG" sz="2000" dirty="0" err="1"/>
              <a:t>Acconeer</a:t>
            </a:r>
            <a:r>
              <a:rPr lang="en-SG" sz="2000" dirty="0"/>
              <a:t> 122</a:t>
            </a:r>
          </a:p>
        </p:txBody>
      </p:sp>
      <p:graphicFrame>
        <p:nvGraphicFramePr>
          <p:cNvPr id="4" name="Table 4">
            <a:extLst>
              <a:ext uri="{FF2B5EF4-FFF2-40B4-BE49-F238E27FC236}">
                <a16:creationId xmlns:a16="http://schemas.microsoft.com/office/drawing/2014/main" id="{476FECBE-817A-4D81-BBA4-4CAF79F780EC}"/>
              </a:ext>
            </a:extLst>
          </p:cNvPr>
          <p:cNvGraphicFramePr>
            <a:graphicFrameLocks noGrp="1"/>
          </p:cNvGraphicFramePr>
          <p:nvPr>
            <p:extLst>
              <p:ext uri="{D42A27DB-BD31-4B8C-83A1-F6EECF244321}">
                <p14:modId xmlns:p14="http://schemas.microsoft.com/office/powerpoint/2010/main" val="3199726866"/>
              </p:ext>
            </p:extLst>
          </p:nvPr>
        </p:nvGraphicFramePr>
        <p:xfrm>
          <a:off x="1055426" y="2410579"/>
          <a:ext cx="10630989" cy="3995360"/>
        </p:xfrm>
        <a:graphic>
          <a:graphicData uri="http://schemas.openxmlformats.org/drawingml/2006/table">
            <a:tbl>
              <a:tblPr firstRow="1" bandRow="1">
                <a:tableStyleId>{5C22544A-7EE6-4342-B048-85BDC9FD1C3A}</a:tableStyleId>
              </a:tblPr>
              <a:tblGrid>
                <a:gridCol w="2198986">
                  <a:extLst>
                    <a:ext uri="{9D8B030D-6E8A-4147-A177-3AD203B41FA5}">
                      <a16:colId xmlns:a16="http://schemas.microsoft.com/office/drawing/2014/main" val="3911461182"/>
                    </a:ext>
                  </a:extLst>
                </a:gridCol>
                <a:gridCol w="2107403">
                  <a:extLst>
                    <a:ext uri="{9D8B030D-6E8A-4147-A177-3AD203B41FA5}">
                      <a16:colId xmlns:a16="http://schemas.microsoft.com/office/drawing/2014/main" val="293392191"/>
                    </a:ext>
                  </a:extLst>
                </a:gridCol>
                <a:gridCol w="2209800">
                  <a:extLst>
                    <a:ext uri="{9D8B030D-6E8A-4147-A177-3AD203B41FA5}">
                      <a16:colId xmlns:a16="http://schemas.microsoft.com/office/drawing/2014/main" val="450580530"/>
                    </a:ext>
                  </a:extLst>
                </a:gridCol>
                <a:gridCol w="2133600">
                  <a:extLst>
                    <a:ext uri="{9D8B030D-6E8A-4147-A177-3AD203B41FA5}">
                      <a16:colId xmlns:a16="http://schemas.microsoft.com/office/drawing/2014/main" val="2714060742"/>
                    </a:ext>
                  </a:extLst>
                </a:gridCol>
                <a:gridCol w="1981200">
                  <a:extLst>
                    <a:ext uri="{9D8B030D-6E8A-4147-A177-3AD203B41FA5}">
                      <a16:colId xmlns:a16="http://schemas.microsoft.com/office/drawing/2014/main" val="282055781"/>
                    </a:ext>
                  </a:extLst>
                </a:gridCol>
              </a:tblGrid>
              <a:tr h="2330447">
                <a:tc>
                  <a:txBody>
                    <a:bodyPr/>
                    <a:lstStyle/>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400" b="0" dirty="0">
                          <a:solidFill>
                            <a:schemeClr val="tx1">
                              <a:lumMod val="50000"/>
                              <a:lumOff val="50000"/>
                            </a:schemeClr>
                          </a:solidFill>
                          <a:latin typeface="Calibri" panose="020F0502020204030204" pitchFamily="34" charset="0"/>
                          <a:cs typeface="Calibri" panose="020F0502020204030204" pitchFamily="34" charset="0"/>
                        </a:rPr>
                        <a:t>Photo</a:t>
                      </a: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4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en-SG" sz="1600" b="0" dirty="0">
                        <a:solidFill>
                          <a:schemeClr val="tx1">
                            <a:lumMod val="50000"/>
                            <a:lumOff val="50000"/>
                          </a:schemeClr>
                        </a:solidFill>
                        <a:latin typeface="Calibri" panose="020F0502020204030204" pitchFamily="34" charset="0"/>
                        <a:cs typeface="Calibri" panose="020F0502020204030204" pitchFamily="34" charset="0"/>
                      </a:endParaRPr>
                    </a:p>
                    <a:p>
                      <a:pPr algn="ctr"/>
                      <a:r>
                        <a:rPr lang="en-SG" sz="1600" b="0" dirty="0">
                          <a:solidFill>
                            <a:schemeClr val="tx1">
                              <a:lumMod val="50000"/>
                              <a:lumOff val="50000"/>
                            </a:schemeClr>
                          </a:solidFill>
                          <a:latin typeface="Calibri" panose="020F0502020204030204" pitchFamily="34" charset="0"/>
                          <a:cs typeface="Calibri" panose="020F0502020204030204" pitchFamily="34" charset="0"/>
                        </a:rPr>
                        <a:t>photo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498742001"/>
                  </a:ext>
                </a:extLst>
              </a:tr>
              <a:tr h="422708">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PHILIP LEE HANN YUNG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LEE WAI YEONG</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THUM YI WEN</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TAN WEN HAN DAVIS</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600" b="1" kern="1200" dirty="0">
                          <a:solidFill>
                            <a:schemeClr val="dk1"/>
                          </a:solidFill>
                          <a:latin typeface="Calibri" panose="020F0502020204030204" pitchFamily="34" charset="0"/>
                          <a:ea typeface="+mn-ea"/>
                          <a:cs typeface="Calibri" panose="020F0502020204030204" pitchFamily="34" charset="0"/>
                        </a:rPr>
                        <a:t>GOH JUN DE</a:t>
                      </a:r>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006730077"/>
                  </a:ext>
                </a:extLst>
              </a:tr>
              <a:tr h="374268">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PLEE016@e.ntu.edu.sg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WLEE086@e.ntu.edu.sg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THUM0010@e.ntu.edu.sg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DTAN118@e.ntu.edu.sg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SG" sz="1400" b="1" kern="1200" dirty="0">
                          <a:solidFill>
                            <a:schemeClr val="dk1"/>
                          </a:solidFill>
                          <a:latin typeface="Calibri" panose="020F0502020204030204" pitchFamily="34" charset="0"/>
                          <a:ea typeface="+mn-ea"/>
                          <a:cs typeface="Calibri" panose="020F0502020204030204" pitchFamily="34" charset="0"/>
                        </a:rPr>
                        <a:t>JGOH117@e.ntu.edu.sg</a:t>
                      </a:r>
                      <a:endParaRPr lang="en-SG"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976966744"/>
                  </a:ext>
                </a:extLst>
              </a:tr>
              <a:tr h="310726">
                <a:tc>
                  <a:txBody>
                    <a:bodyPr/>
                    <a:lstStyle/>
                    <a:p>
                      <a:pPr algn="ctr"/>
                      <a:r>
                        <a:rPr lang="en-SG" sz="1400" dirty="0">
                          <a:latin typeface="Calibri" panose="020F0502020204030204" pitchFamily="34" charset="0"/>
                          <a:cs typeface="Calibri" panose="020F0502020204030204" pitchFamily="34" charset="0"/>
                        </a:rPr>
                        <a:t>94708875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81304199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84258300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83498287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90096863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757334429"/>
                  </a:ext>
                </a:extLst>
              </a:tr>
              <a:tr h="557211">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SG" sz="16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638463876"/>
                  </a:ext>
                </a:extLst>
              </a:tr>
            </a:tbl>
          </a:graphicData>
        </a:graphic>
      </p:graphicFrame>
      <p:grpSp>
        <p:nvGrpSpPr>
          <p:cNvPr id="13" name="Group 12">
            <a:extLst>
              <a:ext uri="{FF2B5EF4-FFF2-40B4-BE49-F238E27FC236}">
                <a16:creationId xmlns:a16="http://schemas.microsoft.com/office/drawing/2014/main" id="{E1F7275C-0D6C-4A03-877F-7CC60F33F211}"/>
              </a:ext>
            </a:extLst>
          </p:cNvPr>
          <p:cNvGrpSpPr/>
          <p:nvPr/>
        </p:nvGrpSpPr>
        <p:grpSpPr>
          <a:xfrm>
            <a:off x="1354841" y="2514600"/>
            <a:ext cx="10032157" cy="2173204"/>
            <a:chOff x="967878" y="2643480"/>
            <a:chExt cx="10032157" cy="2173204"/>
          </a:xfrm>
        </p:grpSpPr>
        <p:pic>
          <p:nvPicPr>
            <p:cNvPr id="15" name="Picture 14">
              <a:extLst>
                <a:ext uri="{FF2B5EF4-FFF2-40B4-BE49-F238E27FC236}">
                  <a16:creationId xmlns:a16="http://schemas.microsoft.com/office/drawing/2014/main" id="{6830BD55-37F9-4E99-BDAB-89C719F1B374}"/>
                </a:ext>
              </a:extLst>
            </p:cNvPr>
            <p:cNvPicPr>
              <a:picLocks noChangeAspect="1"/>
            </p:cNvPicPr>
            <p:nvPr/>
          </p:nvPicPr>
          <p:blipFill>
            <a:blip r:embed="rId2"/>
            <a:stretch>
              <a:fillRect/>
            </a:stretch>
          </p:blipFill>
          <p:spPr>
            <a:xfrm>
              <a:off x="967878" y="2645655"/>
              <a:ext cx="1624696" cy="2160000"/>
            </a:xfrm>
            <a:prstGeom prst="rect">
              <a:avLst/>
            </a:prstGeom>
          </p:spPr>
        </p:pic>
        <p:pic>
          <p:nvPicPr>
            <p:cNvPr id="16" name="Picture 15">
              <a:extLst>
                <a:ext uri="{FF2B5EF4-FFF2-40B4-BE49-F238E27FC236}">
                  <a16:creationId xmlns:a16="http://schemas.microsoft.com/office/drawing/2014/main" id="{4FA779E4-53F6-4BBF-9B30-48DFC119C1AF}"/>
                </a:ext>
              </a:extLst>
            </p:cNvPr>
            <p:cNvPicPr>
              <a:picLocks noChangeAspect="1"/>
            </p:cNvPicPr>
            <p:nvPr/>
          </p:nvPicPr>
          <p:blipFill>
            <a:blip r:embed="rId3"/>
            <a:stretch>
              <a:fillRect/>
            </a:stretch>
          </p:blipFill>
          <p:spPr>
            <a:xfrm>
              <a:off x="3040748" y="2656684"/>
              <a:ext cx="1762105" cy="2160000"/>
            </a:xfrm>
            <a:prstGeom prst="rect">
              <a:avLst/>
            </a:prstGeom>
          </p:spPr>
        </p:pic>
        <p:pic>
          <p:nvPicPr>
            <p:cNvPr id="17" name="Picture 16">
              <a:extLst>
                <a:ext uri="{FF2B5EF4-FFF2-40B4-BE49-F238E27FC236}">
                  <a16:creationId xmlns:a16="http://schemas.microsoft.com/office/drawing/2014/main" id="{54EFC458-5395-4C0D-8093-2D92F38A1458}"/>
                </a:ext>
              </a:extLst>
            </p:cNvPr>
            <p:cNvPicPr>
              <a:picLocks noChangeAspect="1"/>
            </p:cNvPicPr>
            <p:nvPr/>
          </p:nvPicPr>
          <p:blipFill>
            <a:blip r:embed="rId4"/>
            <a:stretch>
              <a:fillRect/>
            </a:stretch>
          </p:blipFill>
          <p:spPr>
            <a:xfrm>
              <a:off x="5239285" y="2656683"/>
              <a:ext cx="1556953" cy="2160000"/>
            </a:xfrm>
            <a:prstGeom prst="rect">
              <a:avLst/>
            </a:prstGeom>
          </p:spPr>
        </p:pic>
        <p:pic>
          <p:nvPicPr>
            <p:cNvPr id="18" name="Picture 17">
              <a:extLst>
                <a:ext uri="{FF2B5EF4-FFF2-40B4-BE49-F238E27FC236}">
                  <a16:creationId xmlns:a16="http://schemas.microsoft.com/office/drawing/2014/main" id="{1D209687-062D-4D72-81D3-373580CA7EAA}"/>
                </a:ext>
              </a:extLst>
            </p:cNvPr>
            <p:cNvPicPr>
              <a:picLocks noChangeAspect="1"/>
            </p:cNvPicPr>
            <p:nvPr/>
          </p:nvPicPr>
          <p:blipFill>
            <a:blip r:embed="rId5"/>
            <a:stretch>
              <a:fillRect/>
            </a:stretch>
          </p:blipFill>
          <p:spPr>
            <a:xfrm>
              <a:off x="7449564" y="2645655"/>
              <a:ext cx="1576493" cy="2160000"/>
            </a:xfrm>
            <a:prstGeom prst="rect">
              <a:avLst/>
            </a:prstGeom>
          </p:spPr>
        </p:pic>
        <p:pic>
          <p:nvPicPr>
            <p:cNvPr id="19" name="Picture 18">
              <a:extLst>
                <a:ext uri="{FF2B5EF4-FFF2-40B4-BE49-F238E27FC236}">
                  <a16:creationId xmlns:a16="http://schemas.microsoft.com/office/drawing/2014/main" id="{DAC0915B-A260-4ACC-8E87-B58D50A94A64}"/>
                </a:ext>
              </a:extLst>
            </p:cNvPr>
            <p:cNvPicPr>
              <a:picLocks noChangeAspect="1"/>
            </p:cNvPicPr>
            <p:nvPr/>
          </p:nvPicPr>
          <p:blipFill>
            <a:blip r:embed="rId6"/>
            <a:stretch>
              <a:fillRect/>
            </a:stretch>
          </p:blipFill>
          <p:spPr>
            <a:xfrm>
              <a:off x="9458537" y="2643480"/>
              <a:ext cx="1541498" cy="2160000"/>
            </a:xfrm>
            <a:prstGeom prst="rect">
              <a:avLst/>
            </a:prstGeom>
          </p:spPr>
        </p:pic>
      </p:grpSp>
    </p:spTree>
    <p:extLst>
      <p:ext uri="{BB962C8B-B14F-4D97-AF65-F5344CB8AC3E}">
        <p14:creationId xmlns:p14="http://schemas.microsoft.com/office/powerpoint/2010/main" val="145789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DB65-2ACC-4F87-A8D7-435732B3F49C}"/>
              </a:ext>
            </a:extLst>
          </p:cNvPr>
          <p:cNvSpPr>
            <a:spLocks noGrp="1"/>
          </p:cNvSpPr>
          <p:nvPr>
            <p:ph type="title"/>
          </p:nvPr>
        </p:nvSpPr>
        <p:spPr/>
        <p:txBody>
          <a:bodyPr/>
          <a:lstStyle/>
          <a:p>
            <a:r>
              <a:rPr lang="en-US" dirty="0"/>
              <a:t>Recess Week Updates</a:t>
            </a:r>
          </a:p>
        </p:txBody>
      </p:sp>
      <p:sp>
        <p:nvSpPr>
          <p:cNvPr id="3" name="Content Placeholder 2">
            <a:extLst>
              <a:ext uri="{FF2B5EF4-FFF2-40B4-BE49-F238E27FC236}">
                <a16:creationId xmlns:a16="http://schemas.microsoft.com/office/drawing/2014/main" id="{7E21DD73-5CAC-4674-986A-284147311628}"/>
              </a:ext>
            </a:extLst>
          </p:cNvPr>
          <p:cNvSpPr>
            <a:spLocks noGrp="1"/>
          </p:cNvSpPr>
          <p:nvPr>
            <p:ph idx="1"/>
          </p:nvPr>
        </p:nvSpPr>
        <p:spPr>
          <a:xfrm>
            <a:off x="685800" y="685800"/>
            <a:ext cx="10896600" cy="5029200"/>
          </a:xfrm>
        </p:spPr>
        <p:txBody>
          <a:bodyPr/>
          <a:lstStyle/>
          <a:p>
            <a:r>
              <a:rPr lang="en-US" sz="1800" b="0" dirty="0">
                <a:solidFill>
                  <a:schemeClr val="tx1"/>
                </a:solidFill>
                <a:latin typeface="Helvetica" panose="020B0604020202020204" pitchFamily="34" charset="0"/>
                <a:cs typeface="Helvetica" panose="020B0604020202020204" pitchFamily="34" charset="0"/>
              </a:rPr>
              <a:t>We then implemented the pipeline using our own dataset based on the collected radar data, with a train-test-split ratio of 0.7.</a:t>
            </a:r>
          </a:p>
          <a:p>
            <a:r>
              <a:rPr lang="en-US" sz="1800" b="0" dirty="0">
                <a:solidFill>
                  <a:schemeClr val="tx1"/>
                </a:solidFill>
                <a:latin typeface="Helvetica" panose="020B0604020202020204" pitchFamily="34" charset="0"/>
                <a:cs typeface="Helvetica" panose="020B0604020202020204" pitchFamily="34" charset="0"/>
              </a:rPr>
              <a:t>The dataset size consists of 40 magnitude plots of four gestures (10 plots each) (</a:t>
            </a:r>
            <a:r>
              <a:rPr lang="en-US" sz="1800" b="0" dirty="0" err="1">
                <a:solidFill>
                  <a:schemeClr val="tx1"/>
                </a:solidFill>
                <a:latin typeface="Helvetica" panose="020B0604020202020204" pitchFamily="34" charset="0"/>
                <a:cs typeface="Helvetica" panose="020B0604020202020204" pitchFamily="34" charset="0"/>
              </a:rPr>
              <a:t>i</a:t>
            </a:r>
            <a:r>
              <a:rPr lang="en-US" sz="1800" b="0" dirty="0">
                <a:solidFill>
                  <a:schemeClr val="tx1"/>
                </a:solidFill>
                <a:latin typeface="Helvetica" panose="020B0604020202020204" pitchFamily="34" charset="0"/>
                <a:cs typeface="Helvetica" panose="020B0604020202020204" pitchFamily="34" charset="0"/>
              </a:rPr>
              <a:t>) pushing, (ii) rolling forward, (iii) pinching, and (iv) swipe left to run some machine learning models such as KNN, </a:t>
            </a:r>
            <a:r>
              <a:rPr lang="en-US" sz="1800" b="0" dirty="0" err="1">
                <a:solidFill>
                  <a:schemeClr val="tx1"/>
                </a:solidFill>
                <a:latin typeface="Helvetica" panose="020B0604020202020204" pitchFamily="34" charset="0"/>
                <a:cs typeface="Helvetica" panose="020B0604020202020204" pitchFamily="34" charset="0"/>
              </a:rPr>
              <a:t>linearSVM</a:t>
            </a:r>
            <a:r>
              <a:rPr lang="en-US" sz="1800" b="0" dirty="0">
                <a:solidFill>
                  <a:schemeClr val="tx1"/>
                </a:solidFill>
                <a:latin typeface="Helvetica" panose="020B0604020202020204" pitchFamily="34" charset="0"/>
                <a:cs typeface="Helvetica" panose="020B0604020202020204" pitchFamily="34" charset="0"/>
              </a:rPr>
              <a:t>, logistic regression </a:t>
            </a:r>
            <a:r>
              <a:rPr lang="en-US" sz="1800" b="0" dirty="0" err="1">
                <a:solidFill>
                  <a:schemeClr val="tx1"/>
                </a:solidFill>
                <a:latin typeface="Helvetica" panose="020B0604020202020204" pitchFamily="34" charset="0"/>
                <a:cs typeface="Helvetica" panose="020B0604020202020204" pitchFamily="34" charset="0"/>
              </a:rPr>
              <a:t>etc</a:t>
            </a:r>
            <a:r>
              <a:rPr lang="en-US" sz="1800" b="0" dirty="0">
                <a:solidFill>
                  <a:schemeClr val="tx1"/>
                </a:solidFill>
                <a:latin typeface="Helvetica" panose="020B0604020202020204" pitchFamily="34" charset="0"/>
                <a:cs typeface="Helvetica" panose="020B0604020202020204" pitchFamily="34" charset="0"/>
              </a:rPr>
              <a:t> to find out the best model performance.</a:t>
            </a:r>
          </a:p>
          <a:p>
            <a:r>
              <a:rPr lang="en-US" sz="1800" b="0" dirty="0">
                <a:solidFill>
                  <a:schemeClr val="tx1"/>
                </a:solidFill>
                <a:latin typeface="Helvetica" panose="020B0604020202020204" pitchFamily="34" charset="0"/>
                <a:cs typeface="Helvetica" panose="020B0604020202020204" pitchFamily="34" charset="0"/>
              </a:rPr>
              <a:t>We found that linear SVM, decision tree and logistic regression model can show good classification results on our radar dataset. Improvement will be done in the subsequent meeting.</a:t>
            </a:r>
          </a:p>
        </p:txBody>
      </p:sp>
      <p:pic>
        <p:nvPicPr>
          <p:cNvPr id="6" name="Picture 5">
            <a:extLst>
              <a:ext uri="{FF2B5EF4-FFF2-40B4-BE49-F238E27FC236}">
                <a16:creationId xmlns:a16="http://schemas.microsoft.com/office/drawing/2014/main" id="{73DF43A9-751C-404B-9F96-BEB4A513AA04}"/>
              </a:ext>
            </a:extLst>
          </p:cNvPr>
          <p:cNvPicPr>
            <a:picLocks noChangeAspect="1"/>
          </p:cNvPicPr>
          <p:nvPr/>
        </p:nvPicPr>
        <p:blipFill>
          <a:blip r:embed="rId2"/>
          <a:stretch>
            <a:fillRect/>
          </a:stretch>
        </p:blipFill>
        <p:spPr>
          <a:xfrm>
            <a:off x="866250" y="3210040"/>
            <a:ext cx="3186131" cy="3190760"/>
          </a:xfrm>
          <a:prstGeom prst="rect">
            <a:avLst/>
          </a:prstGeom>
          <a:ln>
            <a:solidFill>
              <a:schemeClr val="tx1"/>
            </a:solidFill>
          </a:ln>
        </p:spPr>
      </p:pic>
      <p:sp>
        <p:nvSpPr>
          <p:cNvPr id="7" name="TextBox 6">
            <a:extLst>
              <a:ext uri="{FF2B5EF4-FFF2-40B4-BE49-F238E27FC236}">
                <a16:creationId xmlns:a16="http://schemas.microsoft.com/office/drawing/2014/main" id="{492DEEDE-8BD0-47FF-B9DD-EA85575D270B}"/>
              </a:ext>
            </a:extLst>
          </p:cNvPr>
          <p:cNvSpPr txBox="1"/>
          <p:nvPr/>
        </p:nvSpPr>
        <p:spPr>
          <a:xfrm>
            <a:off x="1449665" y="6460123"/>
            <a:ext cx="201930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LinearSVM</a:t>
            </a:r>
            <a:r>
              <a:rPr lang="en-US" sz="1600" u="sng" dirty="0">
                <a:latin typeface="Times New Roman" panose="02020603050405020304" pitchFamily="18" charset="0"/>
                <a:cs typeface="Times New Roman" panose="02020603050405020304" pitchFamily="18" charset="0"/>
              </a:rPr>
              <a:t> model</a:t>
            </a:r>
            <a:endParaRPr lang="en-US" sz="1200" u="sn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0EA8871-62C0-423A-949D-68D8E1BF4E0A}"/>
              </a:ext>
            </a:extLst>
          </p:cNvPr>
          <p:cNvPicPr>
            <a:picLocks noChangeAspect="1"/>
          </p:cNvPicPr>
          <p:nvPr/>
        </p:nvPicPr>
        <p:blipFill>
          <a:blip r:embed="rId3"/>
          <a:stretch>
            <a:fillRect/>
          </a:stretch>
        </p:blipFill>
        <p:spPr>
          <a:xfrm>
            <a:off x="4609126" y="3160454"/>
            <a:ext cx="3186131" cy="3240346"/>
          </a:xfrm>
          <a:prstGeom prst="rect">
            <a:avLst/>
          </a:prstGeom>
          <a:ln>
            <a:solidFill>
              <a:schemeClr val="tx1"/>
            </a:solidFill>
          </a:ln>
        </p:spPr>
      </p:pic>
      <p:sp>
        <p:nvSpPr>
          <p:cNvPr id="10" name="TextBox 9">
            <a:extLst>
              <a:ext uri="{FF2B5EF4-FFF2-40B4-BE49-F238E27FC236}">
                <a16:creationId xmlns:a16="http://schemas.microsoft.com/office/drawing/2014/main" id="{692C1918-A6FE-4114-9E55-EB20AF5D526B}"/>
              </a:ext>
            </a:extLst>
          </p:cNvPr>
          <p:cNvSpPr txBox="1"/>
          <p:nvPr/>
        </p:nvSpPr>
        <p:spPr>
          <a:xfrm>
            <a:off x="4826540" y="6460123"/>
            <a:ext cx="266700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(ii) </a:t>
            </a:r>
            <a:r>
              <a:rPr lang="en-US" sz="1600" u="sng" dirty="0">
                <a:latin typeface="Times New Roman" panose="02020603050405020304" pitchFamily="18" charset="0"/>
                <a:cs typeface="Times New Roman" panose="02020603050405020304" pitchFamily="18" charset="0"/>
              </a:rPr>
              <a:t>Decision Tree model</a:t>
            </a:r>
            <a:endParaRPr lang="en-US" sz="1200"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DE90E5D-63A7-4CF8-AAC5-8BE35089B5BE}"/>
              </a:ext>
            </a:extLst>
          </p:cNvPr>
          <p:cNvSpPr txBox="1"/>
          <p:nvPr/>
        </p:nvSpPr>
        <p:spPr>
          <a:xfrm>
            <a:off x="8267699" y="6427860"/>
            <a:ext cx="297557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(iii) </a:t>
            </a:r>
            <a:r>
              <a:rPr lang="en-US" sz="1600" u="sng" dirty="0">
                <a:latin typeface="Times New Roman" panose="02020603050405020304" pitchFamily="18" charset="0"/>
                <a:cs typeface="Times New Roman" panose="02020603050405020304" pitchFamily="18" charset="0"/>
              </a:rPr>
              <a:t>Logistic Regression model</a:t>
            </a:r>
            <a:endParaRPr lang="en-US" sz="1200" u="sng"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56CB0C3-EABC-4590-81ED-FD1F83AF8F77}"/>
              </a:ext>
            </a:extLst>
          </p:cNvPr>
          <p:cNvPicPr>
            <a:picLocks noChangeAspect="1"/>
          </p:cNvPicPr>
          <p:nvPr/>
        </p:nvPicPr>
        <p:blipFill>
          <a:blip r:embed="rId4"/>
          <a:stretch>
            <a:fillRect/>
          </a:stretch>
        </p:blipFill>
        <p:spPr>
          <a:xfrm>
            <a:off x="8350318" y="3126164"/>
            <a:ext cx="3058051" cy="3240346"/>
          </a:xfrm>
          <a:prstGeom prst="rect">
            <a:avLst/>
          </a:prstGeom>
          <a:ln>
            <a:solidFill>
              <a:schemeClr val="tx1"/>
            </a:solidFill>
          </a:ln>
        </p:spPr>
      </p:pic>
    </p:spTree>
    <p:extLst>
      <p:ext uri="{BB962C8B-B14F-4D97-AF65-F5344CB8AC3E}">
        <p14:creationId xmlns:p14="http://schemas.microsoft.com/office/powerpoint/2010/main" val="3211048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8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MY" sz="1800" dirty="0">
                <a:solidFill>
                  <a:schemeClr val="tx1"/>
                </a:solidFill>
                <a:latin typeface="Helvetica" panose="020B0604020202020204" pitchFamily="34" charset="0"/>
                <a:cs typeface="Helvetica" panose="020B0604020202020204" pitchFamily="34" charset="0"/>
              </a:rPr>
              <a:t>Data Collection (1</a:t>
            </a:r>
            <a:r>
              <a:rPr lang="en-MY" sz="1800" baseline="30000" dirty="0">
                <a:solidFill>
                  <a:schemeClr val="tx1"/>
                </a:solidFill>
                <a:latin typeface="Helvetica" panose="020B0604020202020204" pitchFamily="34" charset="0"/>
                <a:cs typeface="Helvetica" panose="020B0604020202020204" pitchFamily="34" charset="0"/>
              </a:rPr>
              <a:t>st</a:t>
            </a:r>
            <a:r>
              <a:rPr lang="en-MY" sz="1800" dirty="0">
                <a:solidFill>
                  <a:schemeClr val="tx1"/>
                </a:solidFill>
                <a:latin typeface="Helvetica" panose="020B0604020202020204" pitchFamily="34" charset="0"/>
                <a:cs typeface="Helvetica" panose="020B0604020202020204" pitchFamily="34" charset="0"/>
              </a:rPr>
              <a:t> Round)</a:t>
            </a:r>
          </a:p>
          <a:p>
            <a:pPr lvl="1"/>
            <a:r>
              <a:rPr lang="en-MY" sz="1600" b="0" dirty="0">
                <a:solidFill>
                  <a:schemeClr val="tx1"/>
                </a:solidFill>
                <a:latin typeface="Helvetica" panose="020B0604020202020204" pitchFamily="34" charset="0"/>
                <a:cs typeface="Helvetica" panose="020B0604020202020204" pitchFamily="34" charset="0"/>
              </a:rPr>
              <a:t>During the process of data collection, We had finalised the range interval to be 0.2m - 0.5m. The range was chosen as such is because it can detect proper peaks</a:t>
            </a:r>
          </a:p>
          <a:p>
            <a:pPr lvl="1"/>
            <a:r>
              <a:rPr lang="en-MY" sz="1600" b="0" dirty="0">
                <a:solidFill>
                  <a:schemeClr val="tx1"/>
                </a:solidFill>
                <a:latin typeface="Helvetica" panose="020B0604020202020204" pitchFamily="34" charset="0"/>
                <a:cs typeface="Helvetica" panose="020B0604020202020204" pitchFamily="34" charset="0"/>
              </a:rPr>
              <a:t>During the process, we had tried various different parameters namely adjusting the following. (</a:t>
            </a:r>
            <a:r>
              <a:rPr lang="en-MY" sz="1600" b="0" dirty="0" err="1">
                <a:solidFill>
                  <a:schemeClr val="tx1"/>
                </a:solidFill>
                <a:latin typeface="Helvetica" panose="020B0604020202020204" pitchFamily="34" charset="0"/>
                <a:cs typeface="Helvetica" panose="020B0604020202020204" pitchFamily="34" charset="0"/>
              </a:rPr>
              <a:t>i</a:t>
            </a:r>
            <a:r>
              <a:rPr lang="en-MY" sz="1600" b="0" dirty="0">
                <a:solidFill>
                  <a:schemeClr val="tx1"/>
                </a:solidFill>
                <a:latin typeface="Helvetica" panose="020B0604020202020204" pitchFamily="34" charset="0"/>
                <a:cs typeface="Helvetica" panose="020B0604020202020204" pitchFamily="34" charset="0"/>
              </a:rPr>
              <a:t>) Smoothing factor (0.9)  (ii) Down-sampling factor</a:t>
            </a:r>
            <a:r>
              <a:rPr lang="en-MY" sz="1600" dirty="0">
                <a:solidFill>
                  <a:schemeClr val="tx1"/>
                </a:solidFill>
                <a:latin typeface="Helvetica" panose="020B0604020202020204" pitchFamily="34" charset="0"/>
                <a:cs typeface="Helvetica" panose="020B0604020202020204" pitchFamily="34" charset="0"/>
              </a:rPr>
              <a:t>  (iii) </a:t>
            </a:r>
            <a:r>
              <a:rPr lang="en-MY" sz="1600" b="0" dirty="0">
                <a:solidFill>
                  <a:schemeClr val="tx1"/>
                </a:solidFill>
                <a:latin typeface="Helvetica" panose="020B0604020202020204" pitchFamily="34" charset="0"/>
                <a:cs typeface="Helvetica" panose="020B0604020202020204" pitchFamily="34" charset="0"/>
              </a:rPr>
              <a:t>HW acceleration average samples</a:t>
            </a:r>
            <a:endParaRPr lang="en-MY" sz="1600" dirty="0">
              <a:solidFill>
                <a:schemeClr val="tx1"/>
              </a:solidFill>
              <a:latin typeface="Helvetica" panose="020B0604020202020204" pitchFamily="34" charset="0"/>
              <a:cs typeface="Helvetica" panose="020B0604020202020204" pitchFamily="34" charset="0"/>
            </a:endParaRPr>
          </a:p>
          <a:p>
            <a:pPr lvl="1"/>
            <a:r>
              <a:rPr lang="en-MY" sz="1600" b="0" dirty="0">
                <a:solidFill>
                  <a:schemeClr val="tx1"/>
                </a:solidFill>
                <a:latin typeface="Helvetica" panose="020B0604020202020204" pitchFamily="34" charset="0"/>
                <a:cs typeface="Helvetica" panose="020B0604020202020204" pitchFamily="34" charset="0"/>
              </a:rPr>
              <a:t>One key observation made during the data collection, When the gesture tend to be rapid, the sensor was not able to pick up any peaks, hence we have to slow down our hand gesture in order for the radar to peak up sensible data. </a:t>
            </a:r>
          </a:p>
          <a:p>
            <a:pPr lvl="1"/>
            <a:r>
              <a:rPr lang="en-MY" sz="1600" b="0" dirty="0">
                <a:solidFill>
                  <a:schemeClr val="tx1"/>
                </a:solidFill>
                <a:latin typeface="Helvetica" panose="020B0604020202020204" pitchFamily="34" charset="0"/>
                <a:cs typeface="Helvetica" panose="020B0604020202020204" pitchFamily="34" charset="0"/>
              </a:rPr>
              <a:t>The GUI was used to extract the gestures (~200 samples total).</a:t>
            </a:r>
          </a:p>
          <a:p>
            <a:r>
              <a:rPr lang="en-MY" sz="1800" dirty="0">
                <a:solidFill>
                  <a:schemeClr val="tx1"/>
                </a:solidFill>
                <a:latin typeface="Helvetica" panose="020B0604020202020204" pitchFamily="34" charset="0"/>
                <a:cs typeface="Helvetica" panose="020B0604020202020204" pitchFamily="34" charset="0"/>
              </a:rPr>
              <a:t>Real-Time Predictions</a:t>
            </a:r>
          </a:p>
          <a:p>
            <a:pPr lvl="1"/>
            <a:r>
              <a:rPr lang="en-MY" sz="1600" b="0" dirty="0">
                <a:solidFill>
                  <a:schemeClr val="tx1"/>
                </a:solidFill>
                <a:latin typeface="Helvetica" panose="020B0604020202020204" pitchFamily="34" charset="0"/>
                <a:cs typeface="Helvetica" panose="020B0604020202020204" pitchFamily="34" charset="0"/>
              </a:rPr>
              <a:t>The real-time script was also finalised and we compared our ML and deep learning models performance.</a:t>
            </a:r>
          </a:p>
          <a:p>
            <a:pPr lvl="1"/>
            <a:r>
              <a:rPr lang="en-MY" sz="1600" dirty="0">
                <a:solidFill>
                  <a:schemeClr val="tx1"/>
                </a:solidFill>
                <a:latin typeface="Helvetica" panose="020B0604020202020204" pitchFamily="34" charset="0"/>
                <a:cs typeface="Helvetica" panose="020B0604020202020204" pitchFamily="34" charset="0"/>
              </a:rPr>
              <a:t>A</a:t>
            </a:r>
            <a:r>
              <a:rPr lang="en-MY" sz="1600" b="0" dirty="0">
                <a:solidFill>
                  <a:schemeClr val="tx1"/>
                </a:solidFill>
                <a:latin typeface="Helvetica" panose="020B0604020202020204" pitchFamily="34" charset="0"/>
                <a:cs typeface="Helvetica" panose="020B0604020202020204" pitchFamily="34" charset="0"/>
              </a:rPr>
              <a:t>ble to connect to the </a:t>
            </a:r>
            <a:r>
              <a:rPr lang="en-MY" sz="1600" b="0" dirty="0" err="1">
                <a:solidFill>
                  <a:schemeClr val="tx1"/>
                </a:solidFill>
                <a:latin typeface="Helvetica" panose="020B0604020202020204" pitchFamily="34" charset="0"/>
                <a:cs typeface="Helvetica" panose="020B0604020202020204" pitchFamily="34" charset="0"/>
              </a:rPr>
              <a:t>Acconeer</a:t>
            </a:r>
            <a:r>
              <a:rPr lang="en-MY" sz="1600" b="0" dirty="0">
                <a:solidFill>
                  <a:schemeClr val="tx1"/>
                </a:solidFill>
                <a:latin typeface="Helvetica" panose="020B0604020202020204" pitchFamily="34" charset="0"/>
                <a:cs typeface="Helvetica" panose="020B0604020202020204" pitchFamily="34" charset="0"/>
              </a:rPr>
              <a:t> sensor directly and make predictions of the gestures. The predictions were printed out every 64 frames, based on our training samples.</a:t>
            </a:r>
          </a:p>
          <a:p>
            <a:pPr lvl="1"/>
            <a:r>
              <a:rPr lang="en-MY" sz="1600" dirty="0">
                <a:solidFill>
                  <a:schemeClr val="tx1"/>
                </a:solidFill>
                <a:latin typeface="Helvetica" panose="020B0604020202020204" pitchFamily="34" charset="0"/>
                <a:cs typeface="Helvetica" panose="020B0604020202020204" pitchFamily="34" charset="0"/>
              </a:rPr>
              <a:t>The predictions were not reliable so we proceeded to improve based on a data-centric method the following week.</a:t>
            </a:r>
            <a:endParaRPr lang="en-MY" sz="1600" b="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4542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Data Collection</a:t>
            </a:r>
          </a:p>
          <a:p>
            <a:pPr lvl="1"/>
            <a:r>
              <a:rPr lang="en-US" sz="1600" dirty="0">
                <a:solidFill>
                  <a:schemeClr val="tx1"/>
                </a:solidFill>
                <a:latin typeface="Helvetica" panose="020B0604020202020204" pitchFamily="34" charset="0"/>
                <a:cs typeface="Helvetica" panose="020B0604020202020204" pitchFamily="34" charset="0"/>
              </a:rPr>
              <a:t>Collected more gesture samples from all members due to insufficient data for the machine learning to detect many other different forms of abnormality/ non-ideal case (e.g. direction of swiping, hand size etc.).</a:t>
            </a:r>
          </a:p>
          <a:p>
            <a:pPr lvl="1"/>
            <a:r>
              <a:rPr lang="en-US" sz="1600" dirty="0">
                <a:solidFill>
                  <a:schemeClr val="tx1"/>
                </a:solidFill>
                <a:latin typeface="Helvetica" panose="020B0604020202020204" pitchFamily="34" charset="0"/>
                <a:cs typeface="Helvetica" panose="020B0604020202020204" pitchFamily="34" charset="0"/>
              </a:rPr>
              <a:t>Gathered background data as well for the purpose of better supervision of the learning and not detect any form of gesture when it is not performed. </a:t>
            </a:r>
          </a:p>
          <a:p>
            <a:pPr lvl="1"/>
            <a:r>
              <a:rPr lang="en-US" sz="1600" dirty="0">
                <a:solidFill>
                  <a:schemeClr val="tx1"/>
                </a:solidFill>
                <a:latin typeface="Helvetica" panose="020B0604020202020204" pitchFamily="34" charset="0"/>
                <a:cs typeface="Helvetica" panose="020B0604020202020204" pitchFamily="34" charset="0"/>
              </a:rPr>
              <a:t>After many observations from the GUI, the depth of rolling and pushing gestures is very much similar to one another, hence rolling will be removed and pushing will still be one of our primarily gesture.</a:t>
            </a:r>
          </a:p>
          <a:p>
            <a:pPr lvl="1"/>
            <a:endParaRPr lang="en-US" sz="16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Raspberry Pi</a:t>
            </a:r>
          </a:p>
          <a:p>
            <a:pPr lvl="1"/>
            <a:r>
              <a:rPr lang="en-US" sz="1600" dirty="0">
                <a:solidFill>
                  <a:schemeClr val="tx1"/>
                </a:solidFill>
                <a:latin typeface="Helvetica" panose="020B0604020202020204" pitchFamily="34" charset="0"/>
                <a:cs typeface="Helvetica" panose="020B0604020202020204" pitchFamily="34" charset="0"/>
              </a:rPr>
              <a:t>Managed to connect the RPi to Acconeer radar sensor and display it via VNC Viewer.</a:t>
            </a:r>
          </a:p>
          <a:p>
            <a:pPr lvl="1"/>
            <a:r>
              <a:rPr lang="en-US" sz="1600" dirty="0">
                <a:solidFill>
                  <a:schemeClr val="tx1"/>
                </a:solidFill>
                <a:latin typeface="Helvetica" panose="020B0604020202020204" pitchFamily="34" charset="0"/>
                <a:cs typeface="Helvetica" panose="020B0604020202020204" pitchFamily="34" charset="0"/>
              </a:rPr>
              <a:t>RPi3B+ operates using a Static IP address while RPi4 operates via a router</a:t>
            </a:r>
          </a:p>
          <a:p>
            <a:pPr lvl="1"/>
            <a:r>
              <a:rPr lang="en-US" sz="1600" dirty="0">
                <a:solidFill>
                  <a:schemeClr val="tx1"/>
                </a:solidFill>
                <a:latin typeface="Helvetica" panose="020B0604020202020204" pitchFamily="34" charset="0"/>
                <a:cs typeface="Helvetica" panose="020B0604020202020204" pitchFamily="34" charset="0"/>
              </a:rPr>
              <a:t>Installed python package dependencies (e.g., </a:t>
            </a:r>
            <a:r>
              <a:rPr lang="en-US" sz="1600" dirty="0" err="1">
                <a:solidFill>
                  <a:schemeClr val="tx1"/>
                </a:solidFill>
                <a:latin typeface="Helvetica" panose="020B0604020202020204" pitchFamily="34" charset="0"/>
                <a:cs typeface="Helvetica" panose="020B0604020202020204" pitchFamily="34" charset="0"/>
              </a:rPr>
              <a:t>tensorflow</a:t>
            </a:r>
            <a:r>
              <a:rPr lang="en-US" sz="1600" dirty="0">
                <a:solidFill>
                  <a:schemeClr val="tx1"/>
                </a:solidFill>
                <a:latin typeface="Helvetica" panose="020B0604020202020204" pitchFamily="34" charset="0"/>
                <a:cs typeface="Helvetica" panose="020B0604020202020204" pitchFamily="34" charset="0"/>
              </a:rPr>
              <a:t>, </a:t>
            </a:r>
            <a:r>
              <a:rPr lang="en-US" sz="1600" dirty="0" err="1">
                <a:solidFill>
                  <a:schemeClr val="tx1"/>
                </a:solidFill>
                <a:latin typeface="Helvetica" panose="020B0604020202020204" pitchFamily="34" charset="0"/>
                <a:cs typeface="Helvetica" panose="020B0604020202020204" pitchFamily="34" charset="0"/>
              </a:rPr>
              <a:t>opencv</a:t>
            </a:r>
            <a:r>
              <a:rPr lang="en-US" sz="1600" dirty="0">
                <a:solidFill>
                  <a:schemeClr val="tx1"/>
                </a:solidFill>
                <a:latin typeface="Helvetica" panose="020B0604020202020204" pitchFamily="34" charset="0"/>
                <a:cs typeface="Helvetica" panose="020B0604020202020204" pitchFamily="34" charset="0"/>
              </a:rPr>
              <a:t>, </a:t>
            </a:r>
            <a:r>
              <a:rPr lang="en-US" sz="1600" dirty="0" err="1">
                <a:solidFill>
                  <a:schemeClr val="tx1"/>
                </a:solidFill>
                <a:latin typeface="Helvetica" panose="020B0604020202020204" pitchFamily="34" charset="0"/>
                <a:cs typeface="Helvetica" panose="020B0604020202020204" pitchFamily="34" charset="0"/>
              </a:rPr>
              <a:t>numpy</a:t>
            </a:r>
            <a:r>
              <a:rPr lang="en-US" sz="1600" dirty="0">
                <a:solidFill>
                  <a:schemeClr val="tx1"/>
                </a:solidFill>
                <a:latin typeface="Helvetica" panose="020B0604020202020204" pitchFamily="34" charset="0"/>
                <a:cs typeface="Helvetica" panose="020B0604020202020204" pitchFamily="34" charset="0"/>
              </a:rPr>
              <a:t>) using pip3.</a:t>
            </a:r>
          </a:p>
        </p:txBody>
      </p:sp>
    </p:spTree>
    <p:extLst>
      <p:ext uri="{BB962C8B-B14F-4D97-AF65-F5344CB8AC3E}">
        <p14:creationId xmlns:p14="http://schemas.microsoft.com/office/powerpoint/2010/main" val="1689947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Issues faced on Raspberry Pi</a:t>
            </a:r>
          </a:p>
          <a:p>
            <a:pPr lvl="1"/>
            <a:r>
              <a:rPr lang="en-US" sz="1600" dirty="0" err="1">
                <a:solidFill>
                  <a:schemeClr val="tx1"/>
                </a:solidFill>
                <a:latin typeface="Helvetica" panose="020B0604020202020204" pitchFamily="34" charset="0"/>
                <a:cs typeface="Helvetica" panose="020B0604020202020204" pitchFamily="34" charset="0"/>
              </a:rPr>
              <a:t>Librosa</a:t>
            </a:r>
            <a:r>
              <a:rPr lang="en-US" sz="1600" dirty="0">
                <a:solidFill>
                  <a:schemeClr val="tx1"/>
                </a:solidFill>
                <a:latin typeface="Helvetica" panose="020B0604020202020204" pitchFamily="34" charset="0"/>
                <a:cs typeface="Helvetica" panose="020B0604020202020204" pitchFamily="34" charset="0"/>
              </a:rPr>
              <a:t>/</a:t>
            </a:r>
            <a:r>
              <a:rPr lang="en-US" sz="1600" dirty="0" err="1">
                <a:solidFill>
                  <a:schemeClr val="tx1"/>
                </a:solidFill>
                <a:latin typeface="Helvetica" panose="020B0604020202020204" pitchFamily="34" charset="0"/>
                <a:cs typeface="Helvetica" panose="020B0604020202020204" pitchFamily="34" charset="0"/>
              </a:rPr>
              <a:t>numpy</a:t>
            </a:r>
            <a:r>
              <a:rPr lang="en-US" sz="1600" dirty="0">
                <a:solidFill>
                  <a:schemeClr val="tx1"/>
                </a:solidFill>
                <a:latin typeface="Helvetica" panose="020B0604020202020204" pitchFamily="34" charset="0"/>
                <a:cs typeface="Helvetica" panose="020B0604020202020204" pitchFamily="34" charset="0"/>
              </a:rPr>
              <a:t> cannot be installed in the raspberry pi model 3B+ via pip3.</a:t>
            </a:r>
          </a:p>
          <a:p>
            <a:r>
              <a:rPr lang="en-US" sz="1800" dirty="0">
                <a:solidFill>
                  <a:schemeClr val="tx1"/>
                </a:solidFill>
                <a:latin typeface="Helvetica" panose="020B0604020202020204" pitchFamily="34" charset="0"/>
                <a:cs typeface="Helvetica" panose="020B0604020202020204" pitchFamily="34" charset="0"/>
              </a:rPr>
              <a:t>Solution</a:t>
            </a:r>
          </a:p>
          <a:p>
            <a:pPr lvl="1"/>
            <a:r>
              <a:rPr lang="en-US" sz="1600" dirty="0">
                <a:solidFill>
                  <a:schemeClr val="tx1"/>
                </a:solidFill>
                <a:latin typeface="Helvetica" panose="020B0604020202020204" pitchFamily="34" charset="0"/>
                <a:cs typeface="Helvetica" panose="020B0604020202020204" pitchFamily="34" charset="0"/>
              </a:rPr>
              <a:t>We decided to use </a:t>
            </a:r>
            <a:r>
              <a:rPr lang="en-US" sz="1600" dirty="0" err="1">
                <a:solidFill>
                  <a:schemeClr val="tx1"/>
                </a:solidFill>
                <a:latin typeface="Helvetica" panose="020B0604020202020204" pitchFamily="34" charset="0"/>
                <a:cs typeface="Helvetica" panose="020B0604020202020204" pitchFamily="34" charset="0"/>
              </a:rPr>
              <a:t>Conda</a:t>
            </a:r>
            <a:r>
              <a:rPr lang="en-US" sz="1600" dirty="0">
                <a:solidFill>
                  <a:schemeClr val="tx1"/>
                </a:solidFill>
                <a:latin typeface="Helvetica" panose="020B0604020202020204" pitchFamily="34" charset="0"/>
                <a:cs typeface="Helvetica" panose="020B0604020202020204" pitchFamily="34" charset="0"/>
              </a:rPr>
              <a:t> which caused a massive destruction and changed the environment path variables. </a:t>
            </a:r>
          </a:p>
          <a:p>
            <a:pPr lvl="1"/>
            <a:r>
              <a:rPr lang="en-US" sz="1600" dirty="0">
                <a:solidFill>
                  <a:schemeClr val="tx1"/>
                </a:solidFill>
                <a:latin typeface="Helvetica" panose="020B0604020202020204" pitchFamily="34" charset="0"/>
                <a:cs typeface="Helvetica" panose="020B0604020202020204" pitchFamily="34" charset="0"/>
              </a:rPr>
              <a:t>We needed to temporarily add the correct system path to obtain </a:t>
            </a:r>
            <a:r>
              <a:rPr lang="en-US" sz="1600" dirty="0" err="1">
                <a:solidFill>
                  <a:schemeClr val="tx1"/>
                </a:solidFill>
                <a:latin typeface="Helvetica" panose="020B0604020202020204" pitchFamily="34" charset="0"/>
                <a:cs typeface="Helvetica" panose="020B0604020202020204" pitchFamily="34" charset="0"/>
              </a:rPr>
              <a:t>sudo</a:t>
            </a:r>
            <a:r>
              <a:rPr lang="en-US" sz="1600" dirty="0">
                <a:solidFill>
                  <a:schemeClr val="tx1"/>
                </a:solidFill>
                <a:latin typeface="Helvetica" panose="020B0604020202020204" pitchFamily="34" charset="0"/>
                <a:cs typeface="Helvetica" panose="020B0604020202020204" pitchFamily="34" charset="0"/>
              </a:rPr>
              <a:t> command privileges, and go into the </a:t>
            </a:r>
            <a:r>
              <a:rPr lang="en-US" sz="1600" dirty="0" err="1">
                <a:solidFill>
                  <a:schemeClr val="tx1"/>
                </a:solidFill>
                <a:latin typeface="Helvetica" panose="020B0604020202020204" pitchFamily="34" charset="0"/>
                <a:cs typeface="Helvetica" panose="020B0604020202020204" pitchFamily="34" charset="0"/>
              </a:rPr>
              <a:t>bashrc</a:t>
            </a:r>
            <a:r>
              <a:rPr lang="en-US" sz="1600" dirty="0">
                <a:solidFill>
                  <a:schemeClr val="tx1"/>
                </a:solidFill>
                <a:latin typeface="Helvetica" panose="020B0604020202020204" pitchFamily="34" charset="0"/>
                <a:cs typeface="Helvetica" panose="020B0604020202020204" pitchFamily="34" charset="0"/>
              </a:rPr>
              <a:t> file and modify the path variables to uninstall </a:t>
            </a:r>
            <a:r>
              <a:rPr lang="en-US" sz="1600" dirty="0" err="1">
                <a:solidFill>
                  <a:schemeClr val="tx1"/>
                </a:solidFill>
                <a:latin typeface="Helvetica" panose="020B0604020202020204" pitchFamily="34" charset="0"/>
                <a:cs typeface="Helvetica" panose="020B0604020202020204" pitchFamily="34" charset="0"/>
              </a:rPr>
              <a:t>conda</a:t>
            </a:r>
            <a:r>
              <a:rPr lang="en-US" sz="1600" dirty="0">
                <a:solidFill>
                  <a:schemeClr val="tx1"/>
                </a:solidFill>
                <a:latin typeface="Helvetica" panose="020B0604020202020204" pitchFamily="34" charset="0"/>
                <a:cs typeface="Helvetica" panose="020B0604020202020204" pitchFamily="34" charset="0"/>
              </a:rPr>
              <a:t> from the Raspberry Pi</a:t>
            </a:r>
          </a:p>
          <a:p>
            <a:pPr lvl="1"/>
            <a:endParaRPr lang="en-US" sz="16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Final Use Case</a:t>
            </a:r>
          </a:p>
          <a:p>
            <a:pPr lvl="1"/>
            <a:r>
              <a:rPr lang="en-US" sz="1600" dirty="0">
                <a:solidFill>
                  <a:schemeClr val="tx1"/>
                </a:solidFill>
                <a:latin typeface="Helvetica" panose="020B0604020202020204" pitchFamily="34" charset="0"/>
                <a:cs typeface="Helvetica" panose="020B0604020202020204" pitchFamily="34" charset="0"/>
              </a:rPr>
              <a:t>We also started ideation and briefly discussed on ways to present our project in a usable case scenario. Each member was to research possible use cases.</a:t>
            </a:r>
          </a:p>
          <a:p>
            <a:pPr lvl="1"/>
            <a:endParaRPr lang="en-US" sz="16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8112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9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MY" sz="1800" dirty="0">
                <a:solidFill>
                  <a:schemeClr val="tx1"/>
                </a:solidFill>
                <a:latin typeface="Helvetica" panose="020B0604020202020204" pitchFamily="34" charset="0"/>
                <a:cs typeface="Helvetica" panose="020B0604020202020204" pitchFamily="34" charset="0"/>
              </a:rPr>
              <a:t>Prediction</a:t>
            </a:r>
          </a:p>
          <a:p>
            <a:pPr lvl="1"/>
            <a:r>
              <a:rPr lang="en-MY" sz="1600" dirty="0">
                <a:solidFill>
                  <a:schemeClr val="tx1"/>
                </a:solidFill>
                <a:latin typeface="Helvetica" panose="020B0604020202020204" pitchFamily="34" charset="0"/>
                <a:cs typeface="Helvetica" panose="020B0604020202020204" pitchFamily="34" charset="0"/>
              </a:rPr>
              <a:t>Experiment with STFT and MFCC parameters.</a:t>
            </a:r>
          </a:p>
          <a:p>
            <a:pPr lvl="1"/>
            <a:r>
              <a:rPr lang="en-MY" sz="1600" dirty="0">
                <a:solidFill>
                  <a:schemeClr val="tx1"/>
                </a:solidFill>
                <a:latin typeface="Helvetica" panose="020B0604020202020204" pitchFamily="34" charset="0"/>
                <a:cs typeface="Helvetica" panose="020B0604020202020204" pitchFamily="34" charset="0"/>
              </a:rPr>
              <a:t>Based on the new dataset, we managed to obtain a test accuracy of 80%. Based on this, we tested it real-time too but found disappointing results.</a:t>
            </a:r>
          </a:p>
          <a:p>
            <a:pPr lvl="1"/>
            <a:r>
              <a:rPr lang="en-MY" sz="1600" dirty="0">
                <a:solidFill>
                  <a:schemeClr val="tx1"/>
                </a:solidFill>
                <a:latin typeface="Helvetica" panose="020B0604020202020204" pitchFamily="34" charset="0"/>
                <a:cs typeface="Helvetica" panose="020B0604020202020204" pitchFamily="34" charset="0"/>
              </a:rPr>
              <a:t>For each gesture sample, an image file was generated for all of the features (</a:t>
            </a:r>
            <a:r>
              <a:rPr lang="en-MY" sz="1600" dirty="0" err="1">
                <a:solidFill>
                  <a:schemeClr val="tx1"/>
                </a:solidFill>
                <a:latin typeface="Helvetica" panose="020B0604020202020204" pitchFamily="34" charset="0"/>
                <a:cs typeface="Helvetica" panose="020B0604020202020204" pitchFamily="34" charset="0"/>
              </a:rPr>
              <a:t>i</a:t>
            </a:r>
            <a:r>
              <a:rPr lang="en-MY" sz="1600" dirty="0">
                <a:solidFill>
                  <a:schemeClr val="tx1"/>
                </a:solidFill>
                <a:latin typeface="Helvetica" panose="020B0604020202020204" pitchFamily="34" charset="0"/>
                <a:cs typeface="Helvetica" panose="020B0604020202020204" pitchFamily="34" charset="0"/>
              </a:rPr>
              <a:t>) magnitude, (ii) STFT, (iii) MFCC.</a:t>
            </a: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endParaRPr lang="en-MY" sz="1600" dirty="0">
              <a:solidFill>
                <a:schemeClr val="tx1"/>
              </a:solidFill>
              <a:latin typeface="Helvetica" panose="020B0604020202020204" pitchFamily="34" charset="0"/>
              <a:cs typeface="Helvetica" panose="020B0604020202020204" pitchFamily="34" charset="0"/>
            </a:endParaRPr>
          </a:p>
          <a:p>
            <a:pPr lvl="1"/>
            <a:r>
              <a:rPr lang="en-MY" sz="1600" dirty="0">
                <a:solidFill>
                  <a:schemeClr val="tx1"/>
                </a:solidFill>
                <a:latin typeface="Helvetica" panose="020B0604020202020204" pitchFamily="34" charset="0"/>
                <a:cs typeface="Helvetica" panose="020B0604020202020204" pitchFamily="34" charset="0"/>
              </a:rPr>
              <a:t>We compared within each gesture class and found that there are many non-distinguishable samples. Hence, we set out a plan to further improve our data collection process</a:t>
            </a:r>
          </a:p>
        </p:txBody>
      </p:sp>
      <p:pic>
        <p:nvPicPr>
          <p:cNvPr id="5" name="Picture 4">
            <a:extLst>
              <a:ext uri="{FF2B5EF4-FFF2-40B4-BE49-F238E27FC236}">
                <a16:creationId xmlns:a16="http://schemas.microsoft.com/office/drawing/2014/main" id="{48F52BAF-058B-41AD-8536-664A9718C039}"/>
              </a:ext>
            </a:extLst>
          </p:cNvPr>
          <p:cNvPicPr>
            <a:picLocks noChangeAspect="1"/>
          </p:cNvPicPr>
          <p:nvPr/>
        </p:nvPicPr>
        <p:blipFill>
          <a:blip r:embed="rId2"/>
          <a:stretch>
            <a:fillRect/>
          </a:stretch>
        </p:blipFill>
        <p:spPr>
          <a:xfrm>
            <a:off x="1447800" y="3048000"/>
            <a:ext cx="10064238" cy="1479203"/>
          </a:xfrm>
          <a:prstGeom prst="rect">
            <a:avLst/>
          </a:prstGeom>
        </p:spPr>
      </p:pic>
    </p:spTree>
    <p:extLst>
      <p:ext uri="{BB962C8B-B14F-4D97-AF65-F5344CB8AC3E}">
        <p14:creationId xmlns:p14="http://schemas.microsoft.com/office/powerpoint/2010/main" val="125435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3887-8196-41AA-8849-FFF933297547}"/>
              </a:ext>
            </a:extLst>
          </p:cNvPr>
          <p:cNvSpPr>
            <a:spLocks noGrp="1"/>
          </p:cNvSpPr>
          <p:nvPr>
            <p:ph type="title"/>
          </p:nvPr>
        </p:nvSpPr>
        <p:spPr/>
        <p:txBody>
          <a:bodyPr/>
          <a:lstStyle/>
          <a:p>
            <a:r>
              <a:rPr lang="en-SG" dirty="0"/>
              <a:t>Week 9 Updates</a:t>
            </a:r>
            <a:endParaRPr lang="en-MY" dirty="0"/>
          </a:p>
        </p:txBody>
      </p:sp>
      <p:pic>
        <p:nvPicPr>
          <p:cNvPr id="5" name="Content Placeholder 4" descr="Chart&#10;&#10;Description automatically generated">
            <a:extLst>
              <a:ext uri="{FF2B5EF4-FFF2-40B4-BE49-F238E27FC236}">
                <a16:creationId xmlns:a16="http://schemas.microsoft.com/office/drawing/2014/main" id="{7C1FA141-E7EC-464C-B553-1EC2EEDE91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64" y="840594"/>
            <a:ext cx="3230880" cy="2423160"/>
          </a:xfrm>
        </p:spPr>
      </p:pic>
      <p:sp>
        <p:nvSpPr>
          <p:cNvPr id="6" name="TextBox 5">
            <a:extLst>
              <a:ext uri="{FF2B5EF4-FFF2-40B4-BE49-F238E27FC236}">
                <a16:creationId xmlns:a16="http://schemas.microsoft.com/office/drawing/2014/main" id="{59642D0E-562B-4D43-A3B6-62801C6D089D}"/>
              </a:ext>
            </a:extLst>
          </p:cNvPr>
          <p:cNvSpPr txBox="1"/>
          <p:nvPr/>
        </p:nvSpPr>
        <p:spPr>
          <a:xfrm>
            <a:off x="308264" y="3261359"/>
            <a:ext cx="3230880" cy="310173"/>
          </a:xfrm>
          <a:prstGeom prst="rect">
            <a:avLst/>
          </a:prstGeom>
          <a:noFill/>
        </p:spPr>
        <p:txBody>
          <a:bodyPr wrap="square" rtlCol="0">
            <a:spAutoFit/>
          </a:bodyPr>
          <a:lstStyle/>
          <a:p>
            <a:pPr algn="ctr"/>
            <a:r>
              <a:rPr lang="en-SG" sz="1400" dirty="0"/>
              <a:t>Spurious peaks near 0.6 m range</a:t>
            </a:r>
            <a:endParaRPr lang="en-MY" sz="1400" dirty="0"/>
          </a:p>
        </p:txBody>
      </p:sp>
      <p:pic>
        <p:nvPicPr>
          <p:cNvPr id="8" name="Picture 7" descr="Chart&#10;&#10;Description automatically generated">
            <a:extLst>
              <a:ext uri="{FF2B5EF4-FFF2-40B4-BE49-F238E27FC236}">
                <a16:creationId xmlns:a16="http://schemas.microsoft.com/office/drawing/2014/main" id="{D5CDB970-38F1-4702-9889-BD02418BD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001" y="840594"/>
            <a:ext cx="3230880" cy="2423160"/>
          </a:xfrm>
          <a:prstGeom prst="rect">
            <a:avLst/>
          </a:prstGeom>
        </p:spPr>
      </p:pic>
      <p:sp>
        <p:nvSpPr>
          <p:cNvPr id="9" name="TextBox 8">
            <a:extLst>
              <a:ext uri="{FF2B5EF4-FFF2-40B4-BE49-F238E27FC236}">
                <a16:creationId xmlns:a16="http://schemas.microsoft.com/office/drawing/2014/main" id="{E24ECDE6-3497-46B3-8D80-6B2A7A16C0E5}"/>
              </a:ext>
            </a:extLst>
          </p:cNvPr>
          <p:cNvSpPr txBox="1"/>
          <p:nvPr/>
        </p:nvSpPr>
        <p:spPr>
          <a:xfrm>
            <a:off x="3553001" y="3252353"/>
            <a:ext cx="3230880" cy="319179"/>
          </a:xfrm>
          <a:prstGeom prst="rect">
            <a:avLst/>
          </a:prstGeom>
          <a:noFill/>
        </p:spPr>
        <p:txBody>
          <a:bodyPr wrap="square" rtlCol="0">
            <a:spAutoFit/>
          </a:bodyPr>
          <a:lstStyle/>
          <a:p>
            <a:pPr algn="ctr"/>
            <a:r>
              <a:rPr lang="en-SG" sz="1400" dirty="0"/>
              <a:t>Background looks like a gesture</a:t>
            </a:r>
            <a:endParaRPr lang="en-MY" sz="1400" dirty="0"/>
          </a:p>
        </p:txBody>
      </p:sp>
      <p:pic>
        <p:nvPicPr>
          <p:cNvPr id="11" name="Picture 10" descr="Chart&#10;&#10;Description automatically generated">
            <a:extLst>
              <a:ext uri="{FF2B5EF4-FFF2-40B4-BE49-F238E27FC236}">
                <a16:creationId xmlns:a16="http://schemas.microsoft.com/office/drawing/2014/main" id="{302B1D48-6E25-4C6C-AF42-1F4ACB9D1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9928" y="3734981"/>
            <a:ext cx="3230880" cy="2423160"/>
          </a:xfrm>
          <a:prstGeom prst="rect">
            <a:avLst/>
          </a:prstGeom>
        </p:spPr>
      </p:pic>
      <p:sp>
        <p:nvSpPr>
          <p:cNvPr id="12" name="TextBox 11">
            <a:extLst>
              <a:ext uri="{FF2B5EF4-FFF2-40B4-BE49-F238E27FC236}">
                <a16:creationId xmlns:a16="http://schemas.microsoft.com/office/drawing/2014/main" id="{B03D3A3B-7030-46F0-A57B-1C87AA5BA255}"/>
              </a:ext>
            </a:extLst>
          </p:cNvPr>
          <p:cNvSpPr txBox="1"/>
          <p:nvPr/>
        </p:nvSpPr>
        <p:spPr>
          <a:xfrm>
            <a:off x="6770023" y="3261359"/>
            <a:ext cx="3230880" cy="319179"/>
          </a:xfrm>
          <a:prstGeom prst="rect">
            <a:avLst/>
          </a:prstGeom>
          <a:noFill/>
        </p:spPr>
        <p:txBody>
          <a:bodyPr wrap="square" rtlCol="0">
            <a:spAutoFit/>
          </a:bodyPr>
          <a:lstStyle/>
          <a:p>
            <a:pPr algn="ctr"/>
            <a:r>
              <a:rPr lang="en-SG" sz="1400" dirty="0"/>
              <a:t>Swing looks like background</a:t>
            </a:r>
            <a:endParaRPr lang="en-MY" sz="1400" dirty="0"/>
          </a:p>
        </p:txBody>
      </p:sp>
      <p:pic>
        <p:nvPicPr>
          <p:cNvPr id="14" name="Picture 13" descr="Chart&#10;&#10;Description automatically generated">
            <a:extLst>
              <a:ext uri="{FF2B5EF4-FFF2-40B4-BE49-F238E27FC236}">
                <a16:creationId xmlns:a16="http://schemas.microsoft.com/office/drawing/2014/main" id="{A7A97F1B-41A3-4428-8FEB-F9543F6B3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0024" y="838200"/>
            <a:ext cx="3230879" cy="2423159"/>
          </a:xfrm>
          <a:prstGeom prst="rect">
            <a:avLst/>
          </a:prstGeom>
        </p:spPr>
      </p:pic>
      <p:sp>
        <p:nvSpPr>
          <p:cNvPr id="23" name="TextBox 22">
            <a:extLst>
              <a:ext uri="{FF2B5EF4-FFF2-40B4-BE49-F238E27FC236}">
                <a16:creationId xmlns:a16="http://schemas.microsoft.com/office/drawing/2014/main" id="{523C94AB-0409-40E4-8064-8DEF9A5B97FC}"/>
              </a:ext>
            </a:extLst>
          </p:cNvPr>
          <p:cNvSpPr txBox="1"/>
          <p:nvPr/>
        </p:nvSpPr>
        <p:spPr>
          <a:xfrm>
            <a:off x="3539144" y="6172371"/>
            <a:ext cx="3230880" cy="319179"/>
          </a:xfrm>
          <a:prstGeom prst="rect">
            <a:avLst/>
          </a:prstGeom>
          <a:noFill/>
        </p:spPr>
        <p:txBody>
          <a:bodyPr wrap="square" rtlCol="0">
            <a:spAutoFit/>
          </a:bodyPr>
          <a:lstStyle/>
          <a:p>
            <a:pPr algn="ctr"/>
            <a:r>
              <a:rPr lang="en-SG" sz="1400" dirty="0"/>
              <a:t>True Background STFT</a:t>
            </a:r>
            <a:endParaRPr lang="en-MY" sz="1400" dirty="0"/>
          </a:p>
        </p:txBody>
      </p:sp>
      <p:pic>
        <p:nvPicPr>
          <p:cNvPr id="25" name="Picture 24" descr="Chart&#10;&#10;Description automatically generated">
            <a:extLst>
              <a:ext uri="{FF2B5EF4-FFF2-40B4-BE49-F238E27FC236}">
                <a16:creationId xmlns:a16="http://schemas.microsoft.com/office/drawing/2014/main" id="{CC1BF28C-C736-4A1B-B594-CFA5E3978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1" y="3733800"/>
            <a:ext cx="3230879" cy="2423159"/>
          </a:xfrm>
          <a:prstGeom prst="rect">
            <a:avLst/>
          </a:prstGeom>
        </p:spPr>
      </p:pic>
      <p:sp>
        <p:nvSpPr>
          <p:cNvPr id="26" name="TextBox 25">
            <a:extLst>
              <a:ext uri="{FF2B5EF4-FFF2-40B4-BE49-F238E27FC236}">
                <a16:creationId xmlns:a16="http://schemas.microsoft.com/office/drawing/2014/main" id="{1A068DCC-300E-40F2-B0F0-E2A3C13423E4}"/>
              </a:ext>
            </a:extLst>
          </p:cNvPr>
          <p:cNvSpPr txBox="1"/>
          <p:nvPr/>
        </p:nvSpPr>
        <p:spPr>
          <a:xfrm>
            <a:off x="304800" y="6172370"/>
            <a:ext cx="3230880" cy="319179"/>
          </a:xfrm>
          <a:prstGeom prst="rect">
            <a:avLst/>
          </a:prstGeom>
          <a:noFill/>
        </p:spPr>
        <p:txBody>
          <a:bodyPr wrap="square" rtlCol="0">
            <a:spAutoFit/>
          </a:bodyPr>
          <a:lstStyle/>
          <a:p>
            <a:pPr algn="ctr"/>
            <a:r>
              <a:rPr lang="en-SG" sz="1400" dirty="0"/>
              <a:t>True pinching STFT</a:t>
            </a:r>
            <a:endParaRPr lang="en-MY" sz="1400" dirty="0"/>
          </a:p>
        </p:txBody>
      </p:sp>
      <p:sp>
        <p:nvSpPr>
          <p:cNvPr id="30" name="Arrow: Left 29">
            <a:extLst>
              <a:ext uri="{FF2B5EF4-FFF2-40B4-BE49-F238E27FC236}">
                <a16:creationId xmlns:a16="http://schemas.microsoft.com/office/drawing/2014/main" id="{FFD2B4D0-B391-4B3B-A54E-3BEA0E4154CF}"/>
              </a:ext>
            </a:extLst>
          </p:cNvPr>
          <p:cNvSpPr/>
          <p:nvPr/>
        </p:nvSpPr>
        <p:spPr>
          <a:xfrm>
            <a:off x="10014761" y="1710530"/>
            <a:ext cx="1674319" cy="762000"/>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1600" dirty="0"/>
              <a:t>Bad features</a:t>
            </a:r>
            <a:endParaRPr lang="en-MY" sz="1600" dirty="0"/>
          </a:p>
        </p:txBody>
      </p:sp>
      <p:sp>
        <p:nvSpPr>
          <p:cNvPr id="31" name="TextBox 30">
            <a:extLst>
              <a:ext uri="{FF2B5EF4-FFF2-40B4-BE49-F238E27FC236}">
                <a16:creationId xmlns:a16="http://schemas.microsoft.com/office/drawing/2014/main" id="{E89755AF-5362-4FAA-B089-8C9C26B66F04}"/>
              </a:ext>
            </a:extLst>
          </p:cNvPr>
          <p:cNvSpPr txBox="1"/>
          <p:nvPr/>
        </p:nvSpPr>
        <p:spPr>
          <a:xfrm>
            <a:off x="10210800" y="2536195"/>
            <a:ext cx="1524000" cy="261610"/>
          </a:xfrm>
          <a:prstGeom prst="rect">
            <a:avLst/>
          </a:prstGeom>
          <a:noFill/>
        </p:spPr>
        <p:txBody>
          <a:bodyPr wrap="square" rtlCol="0">
            <a:spAutoFit/>
          </a:bodyPr>
          <a:lstStyle/>
          <a:p>
            <a:r>
              <a:rPr lang="en-SG" sz="1100" dirty="0"/>
              <a:t>Corrupts our dataset!</a:t>
            </a:r>
            <a:endParaRPr lang="en-MY" sz="1100" dirty="0"/>
          </a:p>
        </p:txBody>
      </p:sp>
      <p:sp>
        <p:nvSpPr>
          <p:cNvPr id="32" name="Arrow: Left 31">
            <a:extLst>
              <a:ext uri="{FF2B5EF4-FFF2-40B4-BE49-F238E27FC236}">
                <a16:creationId xmlns:a16="http://schemas.microsoft.com/office/drawing/2014/main" id="{5E74A72D-E4CF-4788-B832-951FA0987365}"/>
              </a:ext>
            </a:extLst>
          </p:cNvPr>
          <p:cNvSpPr/>
          <p:nvPr/>
        </p:nvSpPr>
        <p:spPr>
          <a:xfrm>
            <a:off x="6815056" y="4564379"/>
            <a:ext cx="1795544" cy="762000"/>
          </a:xfrm>
          <a:prstGeom prst="leftArrow">
            <a:avLst/>
          </a:prstGeom>
          <a:solidFill>
            <a:srgbClr val="00B050"/>
          </a:solidFill>
          <a:ln>
            <a:solidFill>
              <a:schemeClr val="accent5">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1600" dirty="0"/>
              <a:t>Good features</a:t>
            </a:r>
            <a:endParaRPr lang="en-MY" sz="1600" dirty="0"/>
          </a:p>
        </p:txBody>
      </p:sp>
      <p:sp>
        <p:nvSpPr>
          <p:cNvPr id="33" name="TextBox 32">
            <a:extLst>
              <a:ext uri="{FF2B5EF4-FFF2-40B4-BE49-F238E27FC236}">
                <a16:creationId xmlns:a16="http://schemas.microsoft.com/office/drawing/2014/main" id="{0C28BA39-BF34-4898-94F5-D078D32125D6}"/>
              </a:ext>
            </a:extLst>
          </p:cNvPr>
          <p:cNvSpPr txBox="1"/>
          <p:nvPr/>
        </p:nvSpPr>
        <p:spPr>
          <a:xfrm>
            <a:off x="7086600" y="5438912"/>
            <a:ext cx="1524000" cy="430887"/>
          </a:xfrm>
          <a:prstGeom prst="rect">
            <a:avLst/>
          </a:prstGeom>
          <a:noFill/>
        </p:spPr>
        <p:txBody>
          <a:bodyPr wrap="square" rtlCol="0">
            <a:spAutoFit/>
          </a:bodyPr>
          <a:lstStyle/>
          <a:p>
            <a:r>
              <a:rPr lang="en-SG" sz="1100" dirty="0"/>
              <a:t>These gestures are distinguishable!</a:t>
            </a:r>
            <a:endParaRPr lang="en-MY" sz="1100" dirty="0"/>
          </a:p>
        </p:txBody>
      </p:sp>
      <p:sp>
        <p:nvSpPr>
          <p:cNvPr id="35" name="Rectangle: Diagonal Corners Rounded 34">
            <a:extLst>
              <a:ext uri="{FF2B5EF4-FFF2-40B4-BE49-F238E27FC236}">
                <a16:creationId xmlns:a16="http://schemas.microsoft.com/office/drawing/2014/main" id="{2CBF51C2-38F3-4231-AECD-2ECE4FA80FCB}"/>
              </a:ext>
            </a:extLst>
          </p:cNvPr>
          <p:cNvSpPr/>
          <p:nvPr/>
        </p:nvSpPr>
        <p:spPr>
          <a:xfrm>
            <a:off x="9378835" y="4465638"/>
            <a:ext cx="2286000" cy="128629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SG" dirty="0">
                <a:solidFill>
                  <a:schemeClr val="tx1"/>
                </a:solidFill>
              </a:rPr>
              <a:t>Conclusion:</a:t>
            </a:r>
          </a:p>
          <a:p>
            <a:pPr algn="ctr">
              <a:spcAft>
                <a:spcPts val="600"/>
              </a:spcAft>
            </a:pPr>
            <a:r>
              <a:rPr lang="en-SG" dirty="0">
                <a:solidFill>
                  <a:schemeClr val="tx1"/>
                </a:solidFill>
              </a:rPr>
              <a:t>Our dataset has to be </a:t>
            </a:r>
            <a:r>
              <a:rPr lang="en-SG" dirty="0">
                <a:solidFill>
                  <a:srgbClr val="00B050"/>
                </a:solidFill>
              </a:rPr>
              <a:t>improved</a:t>
            </a:r>
            <a:r>
              <a:rPr lang="en-SG" dirty="0">
                <a:solidFill>
                  <a:schemeClr val="tx1"/>
                </a:solidFill>
              </a:rPr>
              <a:t>!</a:t>
            </a:r>
            <a:endParaRPr lang="en-MY" dirty="0">
              <a:solidFill>
                <a:schemeClr val="tx1"/>
              </a:solidFill>
            </a:endParaRPr>
          </a:p>
        </p:txBody>
      </p:sp>
    </p:spTree>
    <p:extLst>
      <p:ext uri="{BB962C8B-B14F-4D97-AF65-F5344CB8AC3E}">
        <p14:creationId xmlns:p14="http://schemas.microsoft.com/office/powerpoint/2010/main" val="1004048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10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Data Collection</a:t>
            </a:r>
          </a:p>
          <a:p>
            <a:pPr lvl="1"/>
            <a:r>
              <a:rPr lang="en-US" sz="1800" dirty="0">
                <a:solidFill>
                  <a:schemeClr val="tx1"/>
                </a:solidFill>
                <a:latin typeface="Helvetica" panose="020B0604020202020204" pitchFamily="34" charset="0"/>
                <a:cs typeface="Helvetica" panose="020B0604020202020204" pitchFamily="34" charset="0"/>
              </a:rPr>
              <a:t>After analysis of our data last week, we decided to collect ‘cleaner’ data samples. We changed the range back to 0.2 – 0.5 m as there were spurious peaks in the 0.5 to 0.6 m range.</a:t>
            </a:r>
          </a:p>
          <a:p>
            <a:pPr lvl="1"/>
            <a:r>
              <a:rPr lang="en-US" sz="1800" dirty="0">
                <a:solidFill>
                  <a:schemeClr val="tx1"/>
                </a:solidFill>
                <a:latin typeface="Helvetica" panose="020B0604020202020204" pitchFamily="34" charset="0"/>
                <a:cs typeface="Helvetica" panose="020B0604020202020204" pitchFamily="34" charset="0"/>
              </a:rPr>
              <a:t>We also changed the gestures again so that we can see their difference distinctly during data analysis. This will help the ML classifier make a sense of the difference of the gestures.</a:t>
            </a:r>
          </a:p>
          <a:p>
            <a:r>
              <a:rPr lang="en-US" sz="1800" dirty="0">
                <a:solidFill>
                  <a:schemeClr val="tx1"/>
                </a:solidFill>
                <a:latin typeface="Helvetica" panose="020B0604020202020204" pitchFamily="34" charset="0"/>
                <a:cs typeface="Helvetica" panose="020B0604020202020204" pitchFamily="34" charset="0"/>
              </a:rPr>
              <a:t>Raspberry Pi</a:t>
            </a:r>
          </a:p>
          <a:p>
            <a:pPr lvl="1"/>
            <a:r>
              <a:rPr lang="en-US" sz="1800" dirty="0">
                <a:solidFill>
                  <a:schemeClr val="tx1"/>
                </a:solidFill>
                <a:latin typeface="Helvetica" panose="020B0604020202020204" pitchFamily="34" charset="0"/>
                <a:cs typeface="Helvetica" panose="020B0604020202020204" pitchFamily="34" charset="0"/>
              </a:rPr>
              <a:t>Managed to run the real-time python code on Raspberry Pi. Debugged and fixed some compatibility issues of our script with a Linux system.</a:t>
            </a:r>
          </a:p>
          <a:p>
            <a:pPr lvl="1"/>
            <a:r>
              <a:rPr lang="en-US" sz="1800" dirty="0">
                <a:solidFill>
                  <a:schemeClr val="tx1"/>
                </a:solidFill>
                <a:latin typeface="Helvetica" panose="020B0604020202020204" pitchFamily="34" charset="0"/>
                <a:cs typeface="Helvetica" panose="020B0604020202020204" pitchFamily="34" charset="0"/>
              </a:rPr>
              <a:t>We find that our script is not computationally expensive and works well running on the 3B+ model which has lower specs.</a:t>
            </a:r>
          </a:p>
          <a:p>
            <a:pPr lvl="1"/>
            <a:r>
              <a:rPr lang="en-US" sz="1800" dirty="0">
                <a:solidFill>
                  <a:schemeClr val="tx1"/>
                </a:solidFill>
                <a:latin typeface="Helvetica" panose="020B0604020202020204" pitchFamily="34" charset="0"/>
                <a:cs typeface="Helvetica" panose="020B0604020202020204" pitchFamily="34" charset="0"/>
              </a:rPr>
              <a:t>We also try to install PyQt5 on the Raspberry Pi so that we may use this for our GUI. The usual pip3 method does not work on the Raspberry Pi as it is a 32-bit ARM architecture.</a:t>
            </a:r>
            <a:endParaRPr lang="en-US" sz="2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0137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10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User Interface</a:t>
            </a:r>
          </a:p>
          <a:p>
            <a:pPr lvl="1"/>
            <a:r>
              <a:rPr lang="en-US" sz="1800" dirty="0">
                <a:solidFill>
                  <a:schemeClr val="tx1"/>
                </a:solidFill>
                <a:latin typeface="Helvetica" panose="020B0604020202020204" pitchFamily="34" charset="0"/>
                <a:cs typeface="Helvetica" panose="020B0604020202020204" pitchFamily="34" charset="0"/>
              </a:rPr>
              <a:t>Pitched up some ideas on the User Interface for DIP presentation, which include</a:t>
            </a:r>
          </a:p>
          <a:p>
            <a:pPr lvl="2"/>
            <a:r>
              <a:rPr lang="en-US" dirty="0">
                <a:latin typeface="Helvetica" panose="020B0604020202020204" pitchFamily="34" charset="0"/>
                <a:cs typeface="Helvetica" panose="020B0604020202020204" pitchFamily="34" charset="0"/>
              </a:rPr>
              <a:t>Whiteboard, Menu, Games</a:t>
            </a:r>
          </a:p>
          <a:p>
            <a:pPr lvl="1"/>
            <a:r>
              <a:rPr lang="en-US" sz="1800" dirty="0">
                <a:solidFill>
                  <a:schemeClr val="tx1"/>
                </a:solidFill>
                <a:latin typeface="Helvetica" panose="020B0604020202020204" pitchFamily="34" charset="0"/>
                <a:cs typeface="Helvetica" panose="020B0604020202020204" pitchFamily="34" charset="0"/>
              </a:rPr>
              <a:t>We will commence discussing further details from Week 11 after our ML model is finalized and performing well.</a:t>
            </a:r>
          </a:p>
          <a:p>
            <a:pPr marL="0" indent="0">
              <a:buNone/>
            </a:pPr>
            <a:endParaRPr lang="en-US" sz="18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Prediction Results</a:t>
            </a:r>
          </a:p>
          <a:p>
            <a:pPr lvl="1"/>
            <a:r>
              <a:rPr lang="en-US" sz="1800" dirty="0">
                <a:solidFill>
                  <a:schemeClr val="tx1"/>
                </a:solidFill>
                <a:latin typeface="Helvetica" panose="020B0604020202020204" pitchFamily="34" charset="0"/>
                <a:cs typeface="Helvetica" panose="020B0604020202020204" pitchFamily="34" charset="0"/>
              </a:rPr>
              <a:t>We conclude that our dataset is now good as we obtained a 98% accuracy on the test set for the deep learning model using STFT features. Other models also perform around the same accuracy.</a:t>
            </a:r>
          </a:p>
        </p:txBody>
      </p:sp>
    </p:spTree>
    <p:extLst>
      <p:ext uri="{BB962C8B-B14F-4D97-AF65-F5344CB8AC3E}">
        <p14:creationId xmlns:p14="http://schemas.microsoft.com/office/powerpoint/2010/main" val="199152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11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Prediction Results</a:t>
            </a:r>
          </a:p>
          <a:p>
            <a:pPr lvl="1"/>
            <a:r>
              <a:rPr lang="en-US" sz="1800" dirty="0">
                <a:solidFill>
                  <a:schemeClr val="tx1"/>
                </a:solidFill>
                <a:latin typeface="Helvetica" panose="020B0604020202020204" pitchFamily="34" charset="0"/>
                <a:cs typeface="Helvetica" panose="020B0604020202020204" pitchFamily="34" charset="0"/>
              </a:rPr>
              <a:t>The real-time evaluation only performs well if the gesture is at a particular range and time synchronization.</a:t>
            </a:r>
          </a:p>
          <a:p>
            <a:pPr lvl="1"/>
            <a:r>
              <a:rPr lang="en-US" sz="1800" dirty="0">
                <a:solidFill>
                  <a:schemeClr val="tx1"/>
                </a:solidFill>
                <a:latin typeface="Helvetica" panose="020B0604020202020204" pitchFamily="34" charset="0"/>
                <a:cs typeface="Helvetica" panose="020B0604020202020204" pitchFamily="34" charset="0"/>
              </a:rPr>
              <a:t>We discover that there was train data leakage leading to the high accuracy previously.</a:t>
            </a:r>
          </a:p>
          <a:p>
            <a:pPr lvl="1"/>
            <a:r>
              <a:rPr lang="en-US" sz="1800" dirty="0">
                <a:solidFill>
                  <a:schemeClr val="tx1"/>
                </a:solidFill>
                <a:latin typeface="Helvetica" panose="020B0604020202020204" pitchFamily="34" charset="0"/>
                <a:cs typeface="Helvetica" panose="020B0604020202020204" pitchFamily="34" charset="0"/>
              </a:rPr>
              <a:t>We tried varying the occurrence time of the gesture within the frame sample but the prediction results were not good and unusable.</a:t>
            </a:r>
          </a:p>
          <a:p>
            <a:pPr lvl="1"/>
            <a:r>
              <a:rPr lang="en-US" sz="1800" dirty="0">
                <a:solidFill>
                  <a:schemeClr val="tx1"/>
                </a:solidFill>
                <a:latin typeface="Helvetica" panose="020B0604020202020204" pitchFamily="34" charset="0"/>
                <a:cs typeface="Helvetica" panose="020B0604020202020204" pitchFamily="34" charset="0"/>
              </a:rPr>
              <a:t>Hence, two methods were experimented upon to improve our results and reliability.</a:t>
            </a:r>
          </a:p>
          <a:p>
            <a:pPr lvl="2"/>
            <a:r>
              <a:rPr lang="en-US" sz="1600" dirty="0">
                <a:solidFill>
                  <a:schemeClr val="tx1"/>
                </a:solidFill>
                <a:latin typeface="Helvetica" panose="020B0604020202020204" pitchFamily="34" charset="0"/>
                <a:cs typeface="Helvetica" panose="020B0604020202020204" pitchFamily="34" charset="0"/>
              </a:rPr>
              <a:t>Adding a wait time before the </a:t>
            </a:r>
            <a:r>
              <a:rPr lang="en-US" sz="1600" dirty="0">
                <a:latin typeface="Helvetica" panose="020B0604020202020204" pitchFamily="34" charset="0"/>
                <a:cs typeface="Helvetica" panose="020B0604020202020204" pitchFamily="34" charset="0"/>
              </a:rPr>
              <a:t>gesture is recorded to be sent to the ML pipeline</a:t>
            </a:r>
          </a:p>
          <a:p>
            <a:pPr lvl="2"/>
            <a:r>
              <a:rPr lang="en-US" sz="1600" dirty="0">
                <a:solidFill>
                  <a:schemeClr val="tx1"/>
                </a:solidFill>
                <a:latin typeface="Helvetica" panose="020B0604020202020204" pitchFamily="34" charset="0"/>
                <a:cs typeface="Helvetica" panose="020B0604020202020204" pitchFamily="34" charset="0"/>
              </a:rPr>
              <a:t>A voting technique was used to predict k frames before and after the actual frame (total 2k+1 votes)</a:t>
            </a:r>
            <a:endParaRPr lang="en-US" sz="1600" dirty="0">
              <a:latin typeface="Helvetica" panose="020B0604020202020204" pitchFamily="34" charset="0"/>
              <a:cs typeface="Helvetica" panose="020B0604020202020204" pitchFamily="34" charset="0"/>
            </a:endParaRPr>
          </a:p>
          <a:p>
            <a:pPr lvl="1"/>
            <a:r>
              <a:rPr lang="en-US" sz="1800" dirty="0">
                <a:solidFill>
                  <a:schemeClr val="tx1"/>
                </a:solidFill>
                <a:latin typeface="Helvetica" panose="020B0604020202020204" pitchFamily="34" charset="0"/>
                <a:cs typeface="Helvetica" panose="020B0604020202020204" pitchFamily="34" charset="0"/>
              </a:rPr>
              <a:t>The Raspberry 3B+ was not usable as it was too slow and caused too much latency in the gesture prediction. The Raspberry 4B and computer had some differences in accuracy, we are still investigating the reasons.</a:t>
            </a:r>
          </a:p>
          <a:p>
            <a:pPr marL="914400" lvl="2" indent="0">
              <a:buNone/>
            </a:pP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07597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11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Project Report</a:t>
            </a:r>
          </a:p>
          <a:p>
            <a:pPr lvl="1"/>
            <a:r>
              <a:rPr lang="en-US" sz="1800" dirty="0">
                <a:solidFill>
                  <a:schemeClr val="tx1"/>
                </a:solidFill>
                <a:latin typeface="Helvetica" panose="020B0604020202020204" pitchFamily="34" charset="0"/>
                <a:cs typeface="Helvetica" panose="020B0604020202020204" pitchFamily="34" charset="0"/>
              </a:rPr>
              <a:t>We subdivided our portion for the project report and began to work on it.</a:t>
            </a:r>
          </a:p>
          <a:p>
            <a:pPr lvl="1"/>
            <a:endParaRPr lang="en-US" sz="18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User Interface</a:t>
            </a:r>
          </a:p>
          <a:p>
            <a:pPr lvl="1"/>
            <a:r>
              <a:rPr lang="en-US" sz="1800" dirty="0">
                <a:solidFill>
                  <a:schemeClr val="tx1"/>
                </a:solidFill>
                <a:latin typeface="Helvetica" panose="020B0604020202020204" pitchFamily="34" charset="0"/>
                <a:cs typeface="Helvetica" panose="020B0604020202020204" pitchFamily="34" charset="0"/>
              </a:rPr>
              <a:t>We also start working on a user interface to showcase our project result and use case.</a:t>
            </a:r>
          </a:p>
          <a:p>
            <a:endParaRPr lang="en-US" sz="2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5517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Plan &amp; Schedule</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r>
              <a:rPr lang="en-SG" dirty="0"/>
              <a:t>Plan &amp; Schedule</a:t>
            </a:r>
          </a:p>
        </p:txBody>
      </p:sp>
      <p:graphicFrame>
        <p:nvGraphicFramePr>
          <p:cNvPr id="6" name="Table 5">
            <a:extLst>
              <a:ext uri="{FF2B5EF4-FFF2-40B4-BE49-F238E27FC236}">
                <a16:creationId xmlns:a16="http://schemas.microsoft.com/office/drawing/2014/main" id="{0B58BB59-9F15-4882-ACB5-DC9B5DBB29A6}"/>
              </a:ext>
            </a:extLst>
          </p:cNvPr>
          <p:cNvGraphicFramePr/>
          <p:nvPr/>
        </p:nvGraphicFramePr>
        <p:xfrm>
          <a:off x="1295401" y="1745022"/>
          <a:ext cx="9601198" cy="3367956"/>
        </p:xfrm>
        <a:graphic>
          <a:graphicData uri="http://schemas.openxmlformats.org/drawingml/2006/table">
            <a:tbl>
              <a:tblPr firstRow="1" firstCol="1" bandRow="1">
                <a:tableStyleId>{5C22544A-7EE6-4342-B048-85BDC9FD1C3A}</a:tableStyleId>
              </a:tblPr>
              <a:tblGrid>
                <a:gridCol w="4476004">
                  <a:extLst>
                    <a:ext uri="{9D8B030D-6E8A-4147-A177-3AD203B41FA5}">
                      <a16:colId xmlns:a16="http://schemas.microsoft.com/office/drawing/2014/main" val="46603926"/>
                    </a:ext>
                  </a:extLst>
                </a:gridCol>
                <a:gridCol w="410016">
                  <a:extLst>
                    <a:ext uri="{9D8B030D-6E8A-4147-A177-3AD203B41FA5}">
                      <a16:colId xmlns:a16="http://schemas.microsoft.com/office/drawing/2014/main" val="3055516678"/>
                    </a:ext>
                  </a:extLst>
                </a:gridCol>
                <a:gridCol w="358764">
                  <a:extLst>
                    <a:ext uri="{9D8B030D-6E8A-4147-A177-3AD203B41FA5}">
                      <a16:colId xmlns:a16="http://schemas.microsoft.com/office/drawing/2014/main" val="538579441"/>
                    </a:ext>
                  </a:extLst>
                </a:gridCol>
                <a:gridCol w="358764">
                  <a:extLst>
                    <a:ext uri="{9D8B030D-6E8A-4147-A177-3AD203B41FA5}">
                      <a16:colId xmlns:a16="http://schemas.microsoft.com/office/drawing/2014/main" val="2590580584"/>
                    </a:ext>
                  </a:extLst>
                </a:gridCol>
                <a:gridCol w="358764">
                  <a:extLst>
                    <a:ext uri="{9D8B030D-6E8A-4147-A177-3AD203B41FA5}">
                      <a16:colId xmlns:a16="http://schemas.microsoft.com/office/drawing/2014/main" val="72203076"/>
                    </a:ext>
                  </a:extLst>
                </a:gridCol>
                <a:gridCol w="358764">
                  <a:extLst>
                    <a:ext uri="{9D8B030D-6E8A-4147-A177-3AD203B41FA5}">
                      <a16:colId xmlns:a16="http://schemas.microsoft.com/office/drawing/2014/main" val="1189225057"/>
                    </a:ext>
                  </a:extLst>
                </a:gridCol>
                <a:gridCol w="358764">
                  <a:extLst>
                    <a:ext uri="{9D8B030D-6E8A-4147-A177-3AD203B41FA5}">
                      <a16:colId xmlns:a16="http://schemas.microsoft.com/office/drawing/2014/main" val="4226866105"/>
                    </a:ext>
                  </a:extLst>
                </a:gridCol>
                <a:gridCol w="358764">
                  <a:extLst>
                    <a:ext uri="{9D8B030D-6E8A-4147-A177-3AD203B41FA5}">
                      <a16:colId xmlns:a16="http://schemas.microsoft.com/office/drawing/2014/main" val="3262440383"/>
                    </a:ext>
                  </a:extLst>
                </a:gridCol>
                <a:gridCol w="392931">
                  <a:extLst>
                    <a:ext uri="{9D8B030D-6E8A-4147-A177-3AD203B41FA5}">
                      <a16:colId xmlns:a16="http://schemas.microsoft.com/office/drawing/2014/main" val="1483445666"/>
                    </a:ext>
                  </a:extLst>
                </a:gridCol>
                <a:gridCol w="392931">
                  <a:extLst>
                    <a:ext uri="{9D8B030D-6E8A-4147-A177-3AD203B41FA5}">
                      <a16:colId xmlns:a16="http://schemas.microsoft.com/office/drawing/2014/main" val="2881680569"/>
                    </a:ext>
                  </a:extLst>
                </a:gridCol>
                <a:gridCol w="461267">
                  <a:extLst>
                    <a:ext uri="{9D8B030D-6E8A-4147-A177-3AD203B41FA5}">
                      <a16:colId xmlns:a16="http://schemas.microsoft.com/office/drawing/2014/main" val="3975777680"/>
                    </a:ext>
                  </a:extLst>
                </a:gridCol>
                <a:gridCol w="461267">
                  <a:extLst>
                    <a:ext uri="{9D8B030D-6E8A-4147-A177-3AD203B41FA5}">
                      <a16:colId xmlns:a16="http://schemas.microsoft.com/office/drawing/2014/main" val="3572257835"/>
                    </a:ext>
                  </a:extLst>
                </a:gridCol>
                <a:gridCol w="461267">
                  <a:extLst>
                    <a:ext uri="{9D8B030D-6E8A-4147-A177-3AD203B41FA5}">
                      <a16:colId xmlns:a16="http://schemas.microsoft.com/office/drawing/2014/main" val="2621888036"/>
                    </a:ext>
                  </a:extLst>
                </a:gridCol>
                <a:gridCol w="392931">
                  <a:extLst>
                    <a:ext uri="{9D8B030D-6E8A-4147-A177-3AD203B41FA5}">
                      <a16:colId xmlns:a16="http://schemas.microsoft.com/office/drawing/2014/main" val="3410112390"/>
                    </a:ext>
                  </a:extLst>
                </a:gridCol>
              </a:tblGrid>
              <a:tr h="304800">
                <a:tc rowSpan="2">
                  <a:txBody>
                    <a:bodyPr/>
                    <a:lstStyle/>
                    <a:p>
                      <a:pPr algn="ctr" fontAlgn="t">
                        <a:spcBef>
                          <a:spcPts val="0"/>
                        </a:spcBef>
                        <a:spcAft>
                          <a:spcPts val="0"/>
                        </a:spcAft>
                      </a:pPr>
                      <a:endParaRPr lang="en-SG" sz="1600" u="none" strike="noStrike" dirty="0">
                        <a:solidFill>
                          <a:schemeClr val="tx1"/>
                        </a:solidFill>
                        <a:effectLst/>
                        <a:latin typeface="Calibri" panose="020F0502020204030204" pitchFamily="34" charset="0"/>
                        <a:cs typeface="Calibri" panose="020F0502020204030204" pitchFamily="34" charset="0"/>
                      </a:endParaRPr>
                    </a:p>
                    <a:p>
                      <a:pPr algn="ctr" fontAlgn="t">
                        <a:spcBef>
                          <a:spcPts val="0"/>
                        </a:spcBef>
                        <a:spcAft>
                          <a:spcPts val="0"/>
                        </a:spcAft>
                      </a:pPr>
                      <a:r>
                        <a:rPr lang="en-SG" sz="1800" u="none" strike="noStrike" dirty="0">
                          <a:solidFill>
                            <a:schemeClr val="tx1"/>
                          </a:solidFill>
                          <a:effectLst/>
                          <a:latin typeface="Calibri" panose="020F0502020204030204" pitchFamily="34" charset="0"/>
                          <a:cs typeface="Calibri" panose="020F0502020204030204" pitchFamily="34" charset="0"/>
                        </a:rPr>
                        <a:t>Tasks</a:t>
                      </a:r>
                      <a:endParaRPr lang="en-SG" sz="18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13">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Week</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2010001325"/>
                  </a:ext>
                </a:extLst>
              </a:tr>
              <a:tr h="381000">
                <a:tc vMerge="1">
                  <a:txBody>
                    <a:bodyPr/>
                    <a:lstStyle/>
                    <a:p>
                      <a:endParaRPr lang="en-SG"/>
                    </a:p>
                  </a:txBody>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4</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5</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6</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7</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8</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9</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a:solidFill>
                            <a:schemeClr val="tx1"/>
                          </a:solidFill>
                          <a:effectLst/>
                          <a:latin typeface="Calibri" panose="020F0502020204030204" pitchFamily="34" charset="0"/>
                          <a:cs typeface="Calibri" panose="020F0502020204030204" pitchFamily="34" charset="0"/>
                        </a:rPr>
                        <a:t>10</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11</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12</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spcBef>
                          <a:spcPts val="0"/>
                        </a:spcBef>
                        <a:spcAft>
                          <a:spcPts val="0"/>
                        </a:spcAft>
                      </a:pPr>
                      <a:r>
                        <a:rPr lang="en-SG" sz="1600" u="none" strike="noStrike" dirty="0">
                          <a:solidFill>
                            <a:schemeClr val="tx1"/>
                          </a:solidFill>
                          <a:effectLst/>
                          <a:latin typeface="Calibri" panose="020F0502020204030204" pitchFamily="34" charset="0"/>
                          <a:cs typeface="Calibri" panose="020F0502020204030204" pitchFamily="34" charset="0"/>
                        </a:rPr>
                        <a:t>13</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23199892"/>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Background information and theory</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071178"/>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Purchasing radar sensor and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393838"/>
                  </a:ext>
                </a:extLst>
              </a:tr>
              <a:tr h="417336">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8030640"/>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Sample 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Matlab</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210423"/>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Radar signal/data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8108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ML processing in </a:t>
                      </a:r>
                      <a:r>
                        <a:rPr lang="en-SG" sz="1600" u="none" strike="noStrike" dirty="0" err="1">
                          <a:solidFill>
                            <a:schemeClr val="tx1"/>
                          </a:solidFill>
                          <a:effectLst/>
                          <a:latin typeface="Calibri" panose="020F0502020204030204" pitchFamily="34" charset="0"/>
                          <a:cs typeface="Calibri" panose="020F0502020204030204" pitchFamily="34" charset="0"/>
                        </a:rPr>
                        <a:t>Rasbery</a:t>
                      </a:r>
                      <a:r>
                        <a:rPr lang="en-SG" sz="1600" u="none" strike="noStrike" dirty="0">
                          <a:solidFill>
                            <a:schemeClr val="tx1"/>
                          </a:solidFill>
                          <a:effectLst/>
                          <a:latin typeface="Calibri" panose="020F0502020204030204" pitchFamily="34" charset="0"/>
                          <a:cs typeface="Calibri" panose="020F0502020204030204" pitchFamily="34" charset="0"/>
                        </a:rPr>
                        <a:t> Pi</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a:solidFill>
                            <a:schemeClr val="tx1"/>
                          </a:solidFill>
                          <a:effectLst/>
                          <a:latin typeface="Calibri" panose="020F0502020204030204" pitchFamily="34" charset="0"/>
                          <a:cs typeface="Calibri" panose="020F0502020204030204" pitchFamily="34" charset="0"/>
                        </a:rPr>
                        <a:t> </a:t>
                      </a:r>
                      <a:endParaRPr lang="en-SG" sz="1600" b="0" i="0" u="none" strike="noStrike">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8614929"/>
                  </a:ext>
                </a:extLst>
              </a:tr>
              <a:tr h="377470">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Integration and Testing</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t">
                        <a:spcBef>
                          <a:spcPts val="600"/>
                        </a:spcBef>
                        <a:spcAft>
                          <a:spcPts val="600"/>
                        </a:spcAft>
                      </a:pPr>
                      <a:r>
                        <a:rPr lang="en-SG" sz="1600" u="none" strike="noStrike" dirty="0">
                          <a:solidFill>
                            <a:schemeClr val="tx1"/>
                          </a:solidFill>
                          <a:effectLst/>
                          <a:latin typeface="Calibri" panose="020F0502020204030204" pitchFamily="34" charset="0"/>
                          <a:cs typeface="Calibri" panose="020F0502020204030204" pitchFamily="34" charset="0"/>
                        </a:rPr>
                        <a:t> </a:t>
                      </a:r>
                      <a:endParaRPr lang="en-SG" sz="1600" b="0" i="0" u="none" strike="noStrike" dirty="0">
                        <a:solidFill>
                          <a:schemeClr val="tx1"/>
                        </a:solidFill>
                        <a:effectLst/>
                        <a:latin typeface="Calibri" panose="020F0502020204030204" pitchFamily="34" charset="0"/>
                        <a:cs typeface="Calibri" panose="020F0502020204030204" pitchFamily="34" charset="0"/>
                      </a:endParaRPr>
                    </a:p>
                  </a:txBody>
                  <a:tcPr marL="68580" marR="68580"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877403506"/>
                  </a:ext>
                </a:extLst>
              </a:tr>
            </a:tbl>
          </a:graphicData>
        </a:graphic>
      </p:graphicFrame>
    </p:spTree>
    <p:extLst>
      <p:ext uri="{BB962C8B-B14F-4D97-AF65-F5344CB8AC3E}">
        <p14:creationId xmlns:p14="http://schemas.microsoft.com/office/powerpoint/2010/main" val="2232158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12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Real-time Robustness</a:t>
            </a:r>
          </a:p>
          <a:p>
            <a:pPr lvl="1"/>
            <a:r>
              <a:rPr lang="en-US" sz="1800" dirty="0">
                <a:solidFill>
                  <a:schemeClr val="tx1"/>
                </a:solidFill>
                <a:latin typeface="Helvetica" panose="020B0604020202020204" pitchFamily="34" charset="0"/>
                <a:cs typeface="Helvetica" panose="020B0604020202020204" pitchFamily="34" charset="0"/>
              </a:rPr>
              <a:t>We added a centering algorithm to crop the region of interest from 80 frames to 64 frames</a:t>
            </a:r>
          </a:p>
          <a:p>
            <a:pPr lvl="1"/>
            <a:endParaRPr lang="en-US" sz="1800" dirty="0">
              <a:solidFill>
                <a:schemeClr val="tx1"/>
              </a:solidFill>
              <a:latin typeface="Helvetica" panose="020B0604020202020204" pitchFamily="34" charset="0"/>
              <a:cs typeface="Helvetica" panose="020B0604020202020204" pitchFamily="34" charset="0"/>
            </a:endParaRPr>
          </a:p>
          <a:p>
            <a:pPr lvl="1"/>
            <a:endParaRPr lang="en-US" sz="1800" dirty="0">
              <a:solidFill>
                <a:schemeClr val="tx1"/>
              </a:solidFill>
              <a:latin typeface="Helvetica" panose="020B0604020202020204" pitchFamily="34" charset="0"/>
              <a:cs typeface="Helvetica" panose="020B0604020202020204" pitchFamily="34" charset="0"/>
            </a:endParaRPr>
          </a:p>
          <a:p>
            <a:pPr lvl="1"/>
            <a:endParaRPr lang="en-US" sz="1800" dirty="0">
              <a:solidFill>
                <a:schemeClr val="tx1"/>
              </a:solidFill>
              <a:latin typeface="Helvetica" panose="020B0604020202020204" pitchFamily="34" charset="0"/>
              <a:cs typeface="Helvetica" panose="020B0604020202020204" pitchFamily="34" charset="0"/>
            </a:endParaRPr>
          </a:p>
          <a:p>
            <a:pPr lvl="1"/>
            <a:endParaRPr lang="en-US" sz="1800" dirty="0">
              <a:solidFill>
                <a:schemeClr val="tx1"/>
              </a:solidFill>
              <a:latin typeface="Helvetica" panose="020B0604020202020204" pitchFamily="34" charset="0"/>
              <a:cs typeface="Helvetica" panose="020B0604020202020204" pitchFamily="34" charset="0"/>
            </a:endParaRPr>
          </a:p>
          <a:p>
            <a:pPr lvl="1"/>
            <a:r>
              <a:rPr lang="en-US" sz="1800" dirty="0">
                <a:solidFill>
                  <a:schemeClr val="tx1"/>
                </a:solidFill>
                <a:latin typeface="Helvetica" panose="020B0604020202020204" pitchFamily="34" charset="0"/>
                <a:cs typeface="Helvetica" panose="020B0604020202020204" pitchFamily="34" charset="0"/>
              </a:rPr>
              <a:t>This addition proves to very useful as our prediction results changed from unusable to very satisfactory.</a:t>
            </a:r>
          </a:p>
          <a:p>
            <a:pPr lvl="1"/>
            <a:r>
              <a:rPr lang="en-US" sz="1800" dirty="0">
                <a:solidFill>
                  <a:schemeClr val="tx1"/>
                </a:solidFill>
                <a:latin typeface="Helvetica" panose="020B0604020202020204" pitchFamily="34" charset="0"/>
                <a:cs typeface="Helvetica" panose="020B0604020202020204" pitchFamily="34" charset="0"/>
              </a:rPr>
              <a:t>We also performed time analysis on each API function to see which was causing a bad performance on the Raspberry Pi.</a:t>
            </a:r>
          </a:p>
          <a:p>
            <a:pPr lvl="1"/>
            <a:r>
              <a:rPr lang="en-US" sz="1800" dirty="0">
                <a:solidFill>
                  <a:schemeClr val="tx1"/>
                </a:solidFill>
                <a:latin typeface="Helvetica" panose="020B0604020202020204" pitchFamily="34" charset="0"/>
                <a:cs typeface="Helvetica" panose="020B0604020202020204" pitchFamily="34" charset="0"/>
              </a:rPr>
              <a:t>After much optimization of the functions and scripts, we find that the entire project is able to run independently on the Raspberry Pi 3B+.</a:t>
            </a:r>
          </a:p>
          <a:p>
            <a:endParaRPr lang="en-US" sz="2200" dirty="0">
              <a:solidFill>
                <a:schemeClr val="tx1"/>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C937AE94-77DF-484D-BCDB-EC39AC73E778}"/>
              </a:ext>
            </a:extLst>
          </p:cNvPr>
          <p:cNvPicPr>
            <a:picLocks noChangeAspect="1"/>
          </p:cNvPicPr>
          <p:nvPr/>
        </p:nvPicPr>
        <p:blipFill>
          <a:blip r:embed="rId2"/>
          <a:stretch>
            <a:fillRect/>
          </a:stretch>
        </p:blipFill>
        <p:spPr>
          <a:xfrm>
            <a:off x="1524001" y="2133600"/>
            <a:ext cx="9144000" cy="1646541"/>
          </a:xfrm>
          <a:prstGeom prst="rect">
            <a:avLst/>
          </a:prstGeom>
        </p:spPr>
      </p:pic>
    </p:spTree>
    <p:extLst>
      <p:ext uri="{BB962C8B-B14F-4D97-AF65-F5344CB8AC3E}">
        <p14:creationId xmlns:p14="http://schemas.microsoft.com/office/powerpoint/2010/main" val="417024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12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a:xfrm>
            <a:off x="609600" y="1219200"/>
            <a:ext cx="4953000" cy="5029200"/>
          </a:xfrm>
        </p:spPr>
        <p:txBody>
          <a:bodyPr/>
          <a:lstStyle/>
          <a:p>
            <a:r>
              <a:rPr lang="en-US" sz="1800" dirty="0">
                <a:solidFill>
                  <a:schemeClr val="tx1"/>
                </a:solidFill>
                <a:latin typeface="Helvetica" panose="020B0604020202020204" pitchFamily="34" charset="0"/>
                <a:cs typeface="Helvetica" panose="020B0604020202020204" pitchFamily="34" charset="0"/>
              </a:rPr>
              <a:t>Menu Application</a:t>
            </a:r>
          </a:p>
          <a:p>
            <a:pPr lvl="1"/>
            <a:r>
              <a:rPr lang="en-US" sz="1800" dirty="0">
                <a:solidFill>
                  <a:schemeClr val="tx1"/>
                </a:solidFill>
                <a:latin typeface="Helvetica" panose="020B0604020202020204" pitchFamily="34" charset="0"/>
                <a:cs typeface="Helvetica" panose="020B0604020202020204" pitchFamily="34" charset="0"/>
              </a:rPr>
              <a:t>We also made a fully-functional menu ordering application with the gestures key-</a:t>
            </a:r>
            <a:r>
              <a:rPr lang="en-US" sz="1800" dirty="0" err="1">
                <a:solidFill>
                  <a:schemeClr val="tx1"/>
                </a:solidFill>
                <a:latin typeface="Helvetica" panose="020B0604020202020204" pitchFamily="34" charset="0"/>
                <a:cs typeface="Helvetica" panose="020B0604020202020204" pitchFamily="34" charset="0"/>
              </a:rPr>
              <a:t>binded</a:t>
            </a:r>
            <a:r>
              <a:rPr lang="en-US" sz="1800" dirty="0">
                <a:solidFill>
                  <a:schemeClr val="tx1"/>
                </a:solidFill>
                <a:latin typeface="Helvetica" panose="020B0604020202020204" pitchFamily="34" charset="0"/>
                <a:cs typeface="Helvetica" panose="020B0604020202020204" pitchFamily="34" charset="0"/>
              </a:rPr>
              <a:t> to some key presses on the keyboard.</a:t>
            </a:r>
          </a:p>
          <a:p>
            <a:pPr lvl="1"/>
            <a:r>
              <a:rPr lang="en-US" sz="1800" dirty="0">
                <a:solidFill>
                  <a:schemeClr val="tx1"/>
                </a:solidFill>
                <a:latin typeface="Helvetica" panose="020B0604020202020204" pitchFamily="34" charset="0"/>
                <a:cs typeface="Helvetica" panose="020B0604020202020204" pitchFamily="34" charset="0"/>
              </a:rPr>
              <a:t>This serves as a bridge so that the gesture prediction script can interact with the menu in </a:t>
            </a:r>
            <a:r>
              <a:rPr lang="en-US" sz="1800" dirty="0" err="1">
                <a:solidFill>
                  <a:schemeClr val="tx1"/>
                </a:solidFill>
                <a:latin typeface="Helvetica" panose="020B0604020202020204" pitchFamily="34" charset="0"/>
                <a:cs typeface="Helvetica" panose="020B0604020202020204" pitchFamily="34" charset="0"/>
              </a:rPr>
              <a:t>realtime</a:t>
            </a:r>
            <a:r>
              <a:rPr lang="en-US" sz="1800" dirty="0">
                <a:solidFill>
                  <a:schemeClr val="tx1"/>
                </a:solidFill>
                <a:latin typeface="Helvetica" panose="020B0604020202020204" pitchFamily="34" charset="0"/>
                <a:cs typeface="Helvetica" panose="020B0604020202020204" pitchFamily="34" charset="0"/>
              </a:rPr>
              <a:t>.</a:t>
            </a:r>
          </a:p>
          <a:p>
            <a:pPr lvl="1"/>
            <a:r>
              <a:rPr lang="en-US" sz="1800" dirty="0">
                <a:solidFill>
                  <a:schemeClr val="tx1"/>
                </a:solidFill>
                <a:latin typeface="Helvetica" panose="020B0604020202020204" pitchFamily="34" charset="0"/>
                <a:cs typeface="Helvetica" panose="020B0604020202020204" pitchFamily="34" charset="0"/>
              </a:rPr>
              <a:t>We are able to showcase one example and use the gestures to control the actions performed in the menu application. </a:t>
            </a:r>
            <a:r>
              <a:rPr lang="en-US" sz="1800" dirty="0" err="1">
                <a:solidFill>
                  <a:schemeClr val="tx1"/>
                </a:solidFill>
                <a:latin typeface="Helvetica" panose="020B0604020202020204" pitchFamily="34" charset="0"/>
                <a:cs typeface="Helvetica" panose="020B0604020202020204" pitchFamily="34" charset="0"/>
              </a:rPr>
              <a:t>Eg.</a:t>
            </a:r>
            <a:r>
              <a:rPr lang="en-US" sz="1800" dirty="0">
                <a:solidFill>
                  <a:schemeClr val="tx1"/>
                </a:solidFill>
                <a:latin typeface="Helvetica" panose="020B0604020202020204" pitchFamily="34" charset="0"/>
                <a:cs typeface="Helvetica" panose="020B0604020202020204" pitchFamily="34" charset="0"/>
              </a:rPr>
              <a:t> order, cancel item, place order, scroll menu</a:t>
            </a:r>
          </a:p>
          <a:p>
            <a:endParaRPr lang="en-US" sz="2200" dirty="0">
              <a:solidFill>
                <a:schemeClr val="tx1"/>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7A702A82-9746-42F8-B206-A6CB441E19E6}"/>
              </a:ext>
            </a:extLst>
          </p:cNvPr>
          <p:cNvPicPr>
            <a:picLocks noChangeAspect="1"/>
          </p:cNvPicPr>
          <p:nvPr/>
        </p:nvPicPr>
        <p:blipFill>
          <a:blip r:embed="rId2"/>
          <a:stretch>
            <a:fillRect/>
          </a:stretch>
        </p:blipFill>
        <p:spPr>
          <a:xfrm>
            <a:off x="5867400" y="1219200"/>
            <a:ext cx="6035563" cy="4938188"/>
          </a:xfrm>
          <a:prstGeom prst="rect">
            <a:avLst/>
          </a:prstGeom>
        </p:spPr>
      </p:pic>
    </p:spTree>
    <p:extLst>
      <p:ext uri="{BB962C8B-B14F-4D97-AF65-F5344CB8AC3E}">
        <p14:creationId xmlns:p14="http://schemas.microsoft.com/office/powerpoint/2010/main" val="1624049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0F0A-8EB6-4409-B952-9E93B2B43FA4}"/>
              </a:ext>
            </a:extLst>
          </p:cNvPr>
          <p:cNvSpPr>
            <a:spLocks noGrp="1"/>
          </p:cNvSpPr>
          <p:nvPr>
            <p:ph type="title"/>
          </p:nvPr>
        </p:nvSpPr>
        <p:spPr/>
        <p:txBody>
          <a:bodyPr/>
          <a:lstStyle/>
          <a:p>
            <a:r>
              <a:rPr lang="en-SG" dirty="0"/>
              <a:t>Week 12/13 Updates</a:t>
            </a:r>
            <a:endParaRPr lang="en-MY" dirty="0"/>
          </a:p>
        </p:txBody>
      </p:sp>
      <p:sp>
        <p:nvSpPr>
          <p:cNvPr id="3" name="Content Placeholder 2">
            <a:extLst>
              <a:ext uri="{FF2B5EF4-FFF2-40B4-BE49-F238E27FC236}">
                <a16:creationId xmlns:a16="http://schemas.microsoft.com/office/drawing/2014/main" id="{5CA0407E-3B02-446C-921E-758A73E78166}"/>
              </a:ext>
            </a:extLst>
          </p:cNvPr>
          <p:cNvSpPr>
            <a:spLocks noGrp="1"/>
          </p:cNvSpPr>
          <p:nvPr>
            <p:ph idx="1"/>
          </p:nvPr>
        </p:nvSpPr>
        <p:spPr/>
        <p:txBody>
          <a:bodyPr/>
          <a:lstStyle/>
          <a:p>
            <a:r>
              <a:rPr lang="en-US" sz="1800" dirty="0">
                <a:solidFill>
                  <a:schemeClr val="tx1"/>
                </a:solidFill>
                <a:latin typeface="Helvetica" panose="020B0604020202020204" pitchFamily="34" charset="0"/>
                <a:cs typeface="Helvetica" panose="020B0604020202020204" pitchFamily="34" charset="0"/>
              </a:rPr>
              <a:t>Week 12: Final Report</a:t>
            </a:r>
          </a:p>
          <a:p>
            <a:pPr lvl="1"/>
            <a:r>
              <a:rPr lang="en-US" sz="1800" dirty="0">
                <a:solidFill>
                  <a:schemeClr val="tx1"/>
                </a:solidFill>
                <a:latin typeface="Helvetica" panose="020B0604020202020204" pitchFamily="34" charset="0"/>
                <a:cs typeface="Helvetica" panose="020B0604020202020204" pitchFamily="34" charset="0"/>
              </a:rPr>
              <a:t>We have completed the final report where we discussed in details about our project and findings. Together with discussing soft skills learned like teamwork and communication.</a:t>
            </a:r>
          </a:p>
          <a:p>
            <a:pPr marL="0" indent="0">
              <a:buNone/>
            </a:pPr>
            <a:endParaRPr lang="en-US" sz="1800" dirty="0">
              <a:solidFill>
                <a:schemeClr val="tx1"/>
              </a:solidFill>
              <a:latin typeface="Helvetica" panose="020B0604020202020204" pitchFamily="34" charset="0"/>
              <a:cs typeface="Helvetica" panose="020B0604020202020204" pitchFamily="34" charset="0"/>
            </a:endParaRPr>
          </a:p>
          <a:p>
            <a:r>
              <a:rPr lang="en-US" sz="1800" dirty="0">
                <a:solidFill>
                  <a:schemeClr val="tx1"/>
                </a:solidFill>
                <a:latin typeface="Helvetica" panose="020B0604020202020204" pitchFamily="34" charset="0"/>
                <a:cs typeface="Helvetica" panose="020B0604020202020204" pitchFamily="34" charset="0"/>
              </a:rPr>
              <a:t>Week 13: Oral Presentation</a:t>
            </a:r>
          </a:p>
          <a:p>
            <a:pPr lvl="1"/>
            <a:r>
              <a:rPr lang="en-US" sz="1800" dirty="0">
                <a:solidFill>
                  <a:schemeClr val="tx1"/>
                </a:solidFill>
                <a:latin typeface="Helvetica" panose="020B0604020202020204" pitchFamily="34" charset="0"/>
                <a:cs typeface="Helvetica" panose="020B0604020202020204" pitchFamily="34" charset="0"/>
              </a:rPr>
              <a:t>We will be discussing mainly on the presentation, with sample videos for our demonstration.</a:t>
            </a:r>
          </a:p>
          <a:p>
            <a:endParaRPr lang="en-US" sz="22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32226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1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3962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Nomination of the Group Leader and Treasurer. The subgroups will be discussed further when we meet up next week.</a:t>
            </a:r>
          </a:p>
          <a:p>
            <a:pPr algn="l" fontAlgn="base"/>
            <a:r>
              <a:rPr lang="en-US" b="0" i="0" dirty="0">
                <a:solidFill>
                  <a:srgbClr val="323232"/>
                </a:solidFill>
                <a:effectLst/>
                <a:latin typeface="Helvetica" panose="020B0604020202020204" pitchFamily="34" charset="0"/>
                <a:cs typeface="Helvetica" panose="020B0604020202020204" pitchFamily="34" charset="0"/>
              </a:rPr>
              <a:t>Familiarize ourselves with the material that Prof Lu has kindly provided us including but not limited to MATLAB, Python on Raspberry Pi, STFT and Chloe’s FYP report. </a:t>
            </a:r>
          </a:p>
          <a:p>
            <a:pPr algn="l" fontAlgn="base"/>
            <a:r>
              <a:rPr lang="en-US" b="0" i="0" dirty="0">
                <a:solidFill>
                  <a:srgbClr val="323232"/>
                </a:solidFill>
                <a:effectLst/>
                <a:latin typeface="Helvetica" panose="020B0604020202020204" pitchFamily="34" charset="0"/>
                <a:cs typeface="Helvetica" panose="020B0604020202020204" pitchFamily="34" charset="0"/>
              </a:rPr>
              <a:t>Research about the Acconeer radar sensor and Raspberry Pi and place an order by Week 3/2 latest.</a:t>
            </a:r>
          </a:p>
          <a:p>
            <a:pPr algn="l" fontAlgn="base"/>
            <a:endParaRPr lang="en-US" b="0" i="0" dirty="0">
              <a:solidFill>
                <a:srgbClr val="323232"/>
              </a:solidFill>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1876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2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Completed the lab safety modules and then discussed the devices to buy – eventually settling for XB112 &amp; XB122 Acconeer Radar Sensor modules, Raspberry Pi 3 Model B+ and 4 Model B 8 GB RAM, 64 GB micro SD card, and some cables/wires for the devices. </a:t>
            </a:r>
          </a:p>
          <a:p>
            <a:pPr algn="l" fontAlgn="base"/>
            <a:r>
              <a:rPr lang="en-US" b="0" i="0" dirty="0">
                <a:solidFill>
                  <a:srgbClr val="323232"/>
                </a:solidFill>
                <a:effectLst/>
                <a:latin typeface="Helvetica" panose="020B0604020202020204" pitchFamily="34" charset="0"/>
                <a:cs typeface="Helvetica" panose="020B0604020202020204" pitchFamily="34" charset="0"/>
              </a:rPr>
              <a:t>The sample codes were also shared and we learned how to use GitHub to share our files with the whole team. </a:t>
            </a:r>
          </a:p>
          <a:p>
            <a:pPr algn="l" fontAlgn="base"/>
            <a:r>
              <a:rPr lang="en-US" b="0" i="0" dirty="0">
                <a:solidFill>
                  <a:srgbClr val="323232"/>
                </a:solidFill>
                <a:effectLst/>
                <a:latin typeface="Helvetica" panose="020B0604020202020204" pitchFamily="34" charset="0"/>
                <a:cs typeface="Helvetica" panose="020B0604020202020204" pitchFamily="34" charset="0"/>
              </a:rPr>
              <a:t>Prof Lu provided us with an Acconeer XB112 Module to experiment with. </a:t>
            </a:r>
          </a:p>
          <a:p>
            <a:pPr algn="l" fontAlgn="base"/>
            <a:r>
              <a:rPr lang="en-US" b="0" i="0" dirty="0">
                <a:solidFill>
                  <a:srgbClr val="323232"/>
                </a:solidFill>
                <a:effectLst/>
                <a:latin typeface="Helvetica" panose="020B0604020202020204" pitchFamily="34" charset="0"/>
                <a:cs typeface="Helvetica" panose="020B0604020202020204" pitchFamily="34" charset="0"/>
              </a:rPr>
              <a:t>Within the week, we placed the orders and hope that the hardware will arrive by our next meeting. We also plan to have a look at the SDK provided by Acconeer to explore the features of the sensor.</a:t>
            </a:r>
          </a:p>
        </p:txBody>
      </p:sp>
    </p:spTree>
    <p:extLst>
      <p:ext uri="{BB962C8B-B14F-4D97-AF65-F5344CB8AC3E}">
        <p14:creationId xmlns:p14="http://schemas.microsoft.com/office/powerpoint/2010/main" val="104334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535F-9771-4C3A-9029-BCEBDB72BAFB}"/>
              </a:ext>
            </a:extLst>
          </p:cNvPr>
          <p:cNvSpPr>
            <a:spLocks noGrp="1"/>
          </p:cNvSpPr>
          <p:nvPr>
            <p:ph type="title"/>
          </p:nvPr>
        </p:nvSpPr>
        <p:spPr/>
        <p:txBody>
          <a:bodyPr/>
          <a:lstStyle/>
          <a:p>
            <a:r>
              <a:rPr lang="en-US" dirty="0"/>
              <a:t>Week 3: Received Ordered Items</a:t>
            </a:r>
            <a:endParaRPr lang="en-SG" dirty="0"/>
          </a:p>
        </p:txBody>
      </p:sp>
      <p:sp>
        <p:nvSpPr>
          <p:cNvPr id="3" name="Content Placeholder 2">
            <a:extLst>
              <a:ext uri="{FF2B5EF4-FFF2-40B4-BE49-F238E27FC236}">
                <a16:creationId xmlns:a16="http://schemas.microsoft.com/office/drawing/2014/main" id="{5056CF77-E5C1-4131-9C82-054BA8401D7E}"/>
              </a:ext>
            </a:extLst>
          </p:cNvPr>
          <p:cNvSpPr>
            <a:spLocks noGrp="1"/>
          </p:cNvSpPr>
          <p:nvPr>
            <p:ph idx="1"/>
          </p:nvPr>
        </p:nvSpPr>
        <p:spPr>
          <a:xfrm>
            <a:off x="609600" y="990600"/>
            <a:ext cx="11176000" cy="639762"/>
          </a:xfrm>
        </p:spPr>
        <p:txBody>
          <a:bodyPr/>
          <a:lstStyle/>
          <a:p>
            <a:r>
              <a:rPr lang="en-US" dirty="0"/>
              <a:t>Received orders #1 to #5</a:t>
            </a:r>
            <a:endParaRPr lang="en-SG" dirty="0"/>
          </a:p>
        </p:txBody>
      </p:sp>
      <p:graphicFrame>
        <p:nvGraphicFramePr>
          <p:cNvPr id="4" name="Table 3">
            <a:extLst>
              <a:ext uri="{FF2B5EF4-FFF2-40B4-BE49-F238E27FC236}">
                <a16:creationId xmlns:a16="http://schemas.microsoft.com/office/drawing/2014/main" id="{17CC48C4-71A3-48EF-9842-A3F27F938A42}"/>
              </a:ext>
            </a:extLst>
          </p:cNvPr>
          <p:cNvGraphicFramePr/>
          <p:nvPr>
            <p:extLst>
              <p:ext uri="{D42A27DB-BD31-4B8C-83A1-F6EECF244321}">
                <p14:modId xmlns:p14="http://schemas.microsoft.com/office/powerpoint/2010/main" val="1494078800"/>
              </p:ext>
            </p:extLst>
          </p:nvPr>
        </p:nvGraphicFramePr>
        <p:xfrm>
          <a:off x="1447800" y="1905000"/>
          <a:ext cx="9067798" cy="4110201"/>
        </p:xfrm>
        <a:graphic>
          <a:graphicData uri="http://schemas.openxmlformats.org/drawingml/2006/table">
            <a:tbl>
              <a:tblPr>
                <a:tableStyleId>{5C22544A-7EE6-4342-B048-85BDC9FD1C3A}</a:tableStyleId>
              </a:tblPr>
              <a:tblGrid>
                <a:gridCol w="1402237">
                  <a:extLst>
                    <a:ext uri="{9D8B030D-6E8A-4147-A177-3AD203B41FA5}">
                      <a16:colId xmlns:a16="http://schemas.microsoft.com/office/drawing/2014/main" val="3883538715"/>
                    </a:ext>
                  </a:extLst>
                </a:gridCol>
                <a:gridCol w="1893021">
                  <a:extLst>
                    <a:ext uri="{9D8B030D-6E8A-4147-A177-3AD203B41FA5}">
                      <a16:colId xmlns:a16="http://schemas.microsoft.com/office/drawing/2014/main" val="4102277622"/>
                    </a:ext>
                  </a:extLst>
                </a:gridCol>
                <a:gridCol w="1285384">
                  <a:extLst>
                    <a:ext uri="{9D8B030D-6E8A-4147-A177-3AD203B41FA5}">
                      <a16:colId xmlns:a16="http://schemas.microsoft.com/office/drawing/2014/main" val="250560084"/>
                    </a:ext>
                  </a:extLst>
                </a:gridCol>
                <a:gridCol w="1121789">
                  <a:extLst>
                    <a:ext uri="{9D8B030D-6E8A-4147-A177-3AD203B41FA5}">
                      <a16:colId xmlns:a16="http://schemas.microsoft.com/office/drawing/2014/main" val="1969130401"/>
                    </a:ext>
                  </a:extLst>
                </a:gridCol>
                <a:gridCol w="1121789">
                  <a:extLst>
                    <a:ext uri="{9D8B030D-6E8A-4147-A177-3AD203B41FA5}">
                      <a16:colId xmlns:a16="http://schemas.microsoft.com/office/drawing/2014/main" val="2205496439"/>
                    </a:ext>
                  </a:extLst>
                </a:gridCol>
                <a:gridCol w="1329180">
                  <a:extLst>
                    <a:ext uri="{9D8B030D-6E8A-4147-A177-3AD203B41FA5}">
                      <a16:colId xmlns:a16="http://schemas.microsoft.com/office/drawing/2014/main" val="2640129111"/>
                    </a:ext>
                  </a:extLst>
                </a:gridCol>
                <a:gridCol w="914398">
                  <a:extLst>
                    <a:ext uri="{9D8B030D-6E8A-4147-A177-3AD203B41FA5}">
                      <a16:colId xmlns:a16="http://schemas.microsoft.com/office/drawing/2014/main" val="3347791711"/>
                    </a:ext>
                  </a:extLst>
                </a:gridCol>
              </a:tblGrid>
              <a:tr h="228600">
                <a:tc>
                  <a:txBody>
                    <a:bodyPr/>
                    <a:lstStyle/>
                    <a:p>
                      <a:pPr algn="ctr" fontAlgn="b">
                        <a:spcBef>
                          <a:spcPts val="0"/>
                        </a:spcBef>
                        <a:spcAft>
                          <a:spcPts val="0"/>
                        </a:spcAft>
                      </a:pPr>
                      <a:r>
                        <a:rPr lang="en-SG" sz="1400" b="1" u="none" strike="noStrike" dirty="0">
                          <a:effectLst/>
                          <a:latin typeface="Book Antiqua" panose="02040602050305030304" pitchFamily="18" charset="0"/>
                        </a:rPr>
                        <a:t> Supplier</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Product</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Uni Price</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Quantity</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Cost</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Receipt Total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spcBef>
                          <a:spcPts val="0"/>
                        </a:spcBef>
                        <a:spcAft>
                          <a:spcPts val="0"/>
                        </a:spcAft>
                      </a:pPr>
                      <a:r>
                        <a:rPr lang="en-SG" sz="1400" b="1" u="none" strike="noStrike" dirty="0">
                          <a:effectLst/>
                          <a:latin typeface="Book Antiqua" panose="02040602050305030304" pitchFamily="18" charset="0"/>
                        </a:rPr>
                        <a:t>Order</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7721809"/>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Digi-key</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XM112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94.13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94.13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616400110"/>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XB112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105.84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105.84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199.97</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146719504"/>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Digi-key</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XM122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49.8</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49.80</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871209710"/>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XB122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136.38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136.38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214061933"/>
                  </a:ext>
                </a:extLst>
              </a:tr>
              <a:tr h="227051">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l" fontAlgn="b">
                        <a:spcBef>
                          <a:spcPts val="300"/>
                        </a:spcBef>
                        <a:spcAft>
                          <a:spcPts val="300"/>
                        </a:spcAft>
                      </a:pPr>
                      <a:r>
                        <a:rPr lang="en-SG" sz="1400" dirty="0" err="1">
                          <a:latin typeface="Book Antiqua" panose="02040602050305030304" pitchFamily="18" charset="0"/>
                        </a:rPr>
                        <a:t>Acconeer</a:t>
                      </a:r>
                      <a:r>
                        <a:rPr lang="en-SG" sz="1400" dirty="0">
                          <a:latin typeface="Book Antiqua" panose="02040602050305030304" pitchFamily="18" charset="0"/>
                        </a:rPr>
                        <a:t> </a:t>
                      </a:r>
                      <a:r>
                        <a:rPr lang="en-SG" sz="1400" u="none" strike="noStrike" dirty="0">
                          <a:effectLst/>
                          <a:latin typeface="Book Antiqua" panose="02040602050305030304" pitchFamily="18" charset="0"/>
                        </a:rPr>
                        <a:t>XA122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23.88</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23.88</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210.06</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2374277987"/>
                  </a:ext>
                </a:extLst>
              </a:tr>
              <a:tr h="323776">
                <a:tc>
                  <a:txBody>
                    <a:bodyPr/>
                    <a:lstStyle/>
                    <a:p>
                      <a:pPr algn="l" fontAlgn="b">
                        <a:spcBef>
                          <a:spcPts val="300"/>
                        </a:spcBef>
                        <a:spcAft>
                          <a:spcPts val="300"/>
                        </a:spcAft>
                      </a:pPr>
                      <a:r>
                        <a:rPr lang="en-SG" sz="1400" u="none" strike="noStrike" dirty="0" err="1">
                          <a:effectLst/>
                          <a:latin typeface="Book Antiqua" panose="02040602050305030304" pitchFamily="18" charset="0"/>
                        </a:rPr>
                        <a:t>Cytron</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fontAlgn="b">
                        <a:spcBef>
                          <a:spcPts val="300"/>
                        </a:spcBef>
                        <a:spcAft>
                          <a:spcPts val="300"/>
                        </a:spcAft>
                      </a:pPr>
                      <a:r>
                        <a:rPr lang="en-SG" sz="1400" u="none" strike="noStrike" dirty="0" err="1">
                          <a:effectLst/>
                          <a:latin typeface="Book Antiqua" panose="02040602050305030304" pitchFamily="18" charset="0"/>
                        </a:rPr>
                        <a:t>Rasberry</a:t>
                      </a:r>
                      <a:r>
                        <a:rPr lang="en-SG" sz="1400" u="none" strike="noStrike" dirty="0">
                          <a:effectLst/>
                          <a:latin typeface="Book Antiqua" panose="02040602050305030304" pitchFamily="18" charset="0"/>
                        </a:rPr>
                        <a:t> Pi 4B (8GB)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119.99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18854195"/>
                  </a:ext>
                </a:extLst>
              </a:tr>
              <a:tr h="293569">
                <a:tc>
                  <a:txBody>
                    <a:bodyPr/>
                    <a:lstStyle/>
                    <a:p>
                      <a:pPr algn="l" fontAlgn="b">
                        <a:spcBef>
                          <a:spcPts val="300"/>
                        </a:spcBef>
                        <a:spcAft>
                          <a:spcPts val="300"/>
                        </a:spcAft>
                      </a:pPr>
                      <a:r>
                        <a:rPr lang="en-SG" sz="1400" u="none" strike="noStrike" dirty="0" err="1">
                          <a:effectLst/>
                          <a:latin typeface="Book Antiqua" panose="02040602050305030304" pitchFamily="18" charset="0"/>
                        </a:rPr>
                        <a:t>Cytron</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err="1">
                          <a:effectLst/>
                          <a:latin typeface="Book Antiqua" panose="02040602050305030304" pitchFamily="18" charset="0"/>
                        </a:rPr>
                        <a:t>Rasberry</a:t>
                      </a:r>
                      <a:r>
                        <a:rPr lang="en-SG" sz="1400" u="none" strike="noStrike" dirty="0">
                          <a:effectLst/>
                          <a:latin typeface="Book Antiqua" panose="02040602050305030304" pitchFamily="18" charset="0"/>
                        </a:rPr>
                        <a:t> Pi 3B+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57.86</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1</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57.86</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1676989243"/>
                  </a:ext>
                </a:extLst>
              </a:tr>
              <a:tr h="661747">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Raspberry Pi Universal Power Supply 5.1V 2.5A micro B</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16.07</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a:effectLst/>
                          <a:latin typeface="Book Antiqua" panose="02040602050305030304" pitchFamily="18" charset="0"/>
                        </a:rPr>
                        <a:t>16.07</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a:effectLst/>
                          <a:latin typeface="Book Antiqua" panose="02040602050305030304" pitchFamily="18" charset="0"/>
                        </a:rPr>
                        <a:t> </a:t>
                      </a:r>
                      <a:endParaRPr lang="en-SG" sz="1400" b="0" i="0" u="none" strike="noStrike">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4123707762"/>
                  </a:ext>
                </a:extLst>
              </a:tr>
              <a:tr h="743099">
                <a:tc>
                  <a:txBody>
                    <a:bodyPr/>
                    <a:lstStyle/>
                    <a:p>
                      <a:pPr algn="l" fontAlgn="b">
                        <a:spcBef>
                          <a:spcPts val="300"/>
                        </a:spcBef>
                        <a:spcAft>
                          <a:spcPts val="300"/>
                        </a:spcAft>
                      </a:pPr>
                      <a:r>
                        <a:rPr lang="en-SG" sz="1400" u="none" strike="noStrike" dirty="0">
                          <a:effectLst/>
                          <a:latin typeface="Book Antiqua" panose="02040602050305030304" pitchFamily="18" charset="0"/>
                        </a:rPr>
                        <a:t> </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l" fontAlgn="b">
                        <a:spcBef>
                          <a:spcPts val="300"/>
                        </a:spcBef>
                        <a:spcAft>
                          <a:spcPts val="300"/>
                        </a:spcAft>
                      </a:pPr>
                      <a:r>
                        <a:rPr lang="pl-PL" sz="1400" u="none" strike="noStrike" dirty="0">
                          <a:effectLst/>
                          <a:latin typeface="Book Antiqua" panose="02040602050305030304" pitchFamily="18" charset="0"/>
                        </a:rPr>
                        <a:t>Rpi 15W (5V/3A) PSU USB C UK Plug-White USB c</a:t>
                      </a:r>
                      <a:endParaRPr lang="pl-PL"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12.5</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1</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12.50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86.43</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4</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714032977"/>
                  </a:ext>
                </a:extLst>
              </a:tr>
              <a:tr h="397188">
                <a:tc>
                  <a:txBody>
                    <a:bodyPr/>
                    <a:lstStyle/>
                    <a:p>
                      <a:pPr algn="l" fontAlgn="b">
                        <a:spcBef>
                          <a:spcPts val="300"/>
                        </a:spcBef>
                        <a:spcAft>
                          <a:spcPts val="300"/>
                        </a:spcAft>
                      </a:pPr>
                      <a:r>
                        <a:rPr lang="en-SG" sz="1400" u="none" strike="noStrike" dirty="0">
                          <a:effectLst/>
                          <a:latin typeface="Book Antiqua" panose="02040602050305030304" pitchFamily="18" charset="0"/>
                        </a:rPr>
                        <a:t>Shopee</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l" fontAlgn="b">
                        <a:spcBef>
                          <a:spcPts val="300"/>
                        </a:spcBef>
                        <a:spcAft>
                          <a:spcPts val="300"/>
                        </a:spcAft>
                      </a:pPr>
                      <a:r>
                        <a:rPr lang="en-SG" sz="1400" u="none" strike="noStrike" dirty="0">
                          <a:effectLst/>
                          <a:latin typeface="Book Antiqua" panose="02040602050305030304" pitchFamily="18" charset="0"/>
                        </a:rPr>
                        <a:t>64GB microSD card</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18.9</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2</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37.80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r" fontAlgn="b">
                        <a:spcBef>
                          <a:spcPts val="300"/>
                        </a:spcBef>
                        <a:spcAft>
                          <a:spcPts val="300"/>
                        </a:spcAft>
                      </a:pPr>
                      <a:r>
                        <a:rPr lang="en-SG" sz="1400" u="none" strike="noStrike" dirty="0">
                          <a:effectLst/>
                          <a:latin typeface="Book Antiqua" panose="02040602050305030304" pitchFamily="18" charset="0"/>
                        </a:rPr>
                        <a:t>37.80</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b">
                        <a:spcBef>
                          <a:spcPts val="300"/>
                        </a:spcBef>
                        <a:spcAft>
                          <a:spcPts val="300"/>
                        </a:spcAft>
                      </a:pPr>
                      <a:r>
                        <a:rPr lang="en-SG" sz="1400" u="none" strike="noStrike" dirty="0">
                          <a:effectLst/>
                          <a:latin typeface="Book Antiqua" panose="02040602050305030304" pitchFamily="18" charset="0"/>
                        </a:rPr>
                        <a:t>5</a:t>
                      </a:r>
                      <a:endParaRPr lang="en-SG" sz="1400" b="0"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225294899"/>
                  </a:ext>
                </a:extLst>
              </a:tr>
              <a:tr h="326967">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 </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r>
                        <a:rPr lang="en-SG" sz="1400" b="1" u="none" strike="noStrike" dirty="0">
                          <a:effectLst/>
                          <a:latin typeface="Book Antiqua" panose="02040602050305030304" pitchFamily="18" charset="0"/>
                        </a:rPr>
                        <a:t>Total</a:t>
                      </a: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r" fontAlgn="b">
                        <a:spcBef>
                          <a:spcPts val="300"/>
                        </a:spcBef>
                        <a:spcAft>
                          <a:spcPts val="300"/>
                        </a:spcAft>
                      </a:pPr>
                      <a:r>
                        <a:rPr lang="en-SG" sz="1400" b="1" u="none" strike="noStrike" dirty="0">
                          <a:solidFill>
                            <a:srgbClr val="FF0000"/>
                          </a:solidFill>
                          <a:effectLst/>
                          <a:latin typeface="Book Antiqua" panose="02040602050305030304" pitchFamily="18" charset="0"/>
                        </a:rPr>
                        <a:t>654.25</a:t>
                      </a:r>
                      <a:endParaRPr lang="en-SG" sz="1400" b="1" i="0" u="none" strike="noStrike" dirty="0">
                        <a:solidFill>
                          <a:srgbClr val="FF0000"/>
                        </a:solidFill>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l" fontAlgn="b">
                        <a:spcBef>
                          <a:spcPts val="300"/>
                        </a:spcBef>
                        <a:spcAft>
                          <a:spcPts val="300"/>
                        </a:spcAft>
                      </a:pPr>
                      <a:endParaRPr lang="en-SG" sz="1400" b="1" i="0" u="none" strike="noStrike" dirty="0">
                        <a:effectLst/>
                        <a:latin typeface="Book Antiqua" panose="0204060205030503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924767712"/>
                  </a:ext>
                </a:extLst>
              </a:tr>
            </a:tbl>
          </a:graphicData>
        </a:graphic>
      </p:graphicFrame>
    </p:spTree>
    <p:extLst>
      <p:ext uri="{BB962C8B-B14F-4D97-AF65-F5344CB8AC3E}">
        <p14:creationId xmlns:p14="http://schemas.microsoft.com/office/powerpoint/2010/main" val="133537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6933-BC28-4793-8FB3-1F190EDD8FC2}"/>
              </a:ext>
            </a:extLst>
          </p:cNvPr>
          <p:cNvSpPr>
            <a:spLocks noGrp="1"/>
          </p:cNvSpPr>
          <p:nvPr>
            <p:ph type="title"/>
          </p:nvPr>
        </p:nvSpPr>
        <p:spPr/>
        <p:txBody>
          <a:bodyPr/>
          <a:lstStyle/>
          <a:p>
            <a:r>
              <a:rPr lang="en-SG" dirty="0"/>
              <a:t>Week 3 Updates</a:t>
            </a:r>
            <a:endParaRPr lang="en-MY" dirty="0"/>
          </a:p>
        </p:txBody>
      </p:sp>
      <p:sp>
        <p:nvSpPr>
          <p:cNvPr id="3" name="Content Placeholder 2">
            <a:extLst>
              <a:ext uri="{FF2B5EF4-FFF2-40B4-BE49-F238E27FC236}">
                <a16:creationId xmlns:a16="http://schemas.microsoft.com/office/drawing/2014/main" id="{B1137D6D-81FC-421E-ACB0-2410ADF5CE22}"/>
              </a:ext>
            </a:extLst>
          </p:cNvPr>
          <p:cNvSpPr>
            <a:spLocks noGrp="1"/>
          </p:cNvSpPr>
          <p:nvPr>
            <p:ph idx="1"/>
          </p:nvPr>
        </p:nvSpPr>
        <p:spPr/>
        <p:txBody>
          <a:bodyPr/>
          <a:lstStyle/>
          <a:p>
            <a:endParaRPr lang="en-MY" dirty="0"/>
          </a:p>
        </p:txBody>
      </p:sp>
      <p:pic>
        <p:nvPicPr>
          <p:cNvPr id="5" name="Picture 4">
            <a:extLst>
              <a:ext uri="{FF2B5EF4-FFF2-40B4-BE49-F238E27FC236}">
                <a16:creationId xmlns:a16="http://schemas.microsoft.com/office/drawing/2014/main" id="{7A02A215-22CB-4BF9-B3EB-FAF43B6596A7}"/>
              </a:ext>
            </a:extLst>
          </p:cNvPr>
          <p:cNvPicPr>
            <a:picLocks noChangeAspect="1"/>
          </p:cNvPicPr>
          <p:nvPr/>
        </p:nvPicPr>
        <p:blipFill rotWithShape="1">
          <a:blip r:embed="rId2"/>
          <a:srcRect l="9167" t="13773" r="17499" b="14445"/>
          <a:stretch/>
        </p:blipFill>
        <p:spPr>
          <a:xfrm>
            <a:off x="2743200" y="1219200"/>
            <a:ext cx="6705600" cy="4922838"/>
          </a:xfrm>
          <a:prstGeom prst="rect">
            <a:avLst/>
          </a:prstGeom>
        </p:spPr>
      </p:pic>
    </p:spTree>
    <p:extLst>
      <p:ext uri="{BB962C8B-B14F-4D97-AF65-F5344CB8AC3E}">
        <p14:creationId xmlns:p14="http://schemas.microsoft.com/office/powerpoint/2010/main" val="1692848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F60A-9829-41D0-A1B1-B69CE53BA451}"/>
              </a:ext>
            </a:extLst>
          </p:cNvPr>
          <p:cNvSpPr>
            <a:spLocks noGrp="1"/>
          </p:cNvSpPr>
          <p:nvPr>
            <p:ph type="title"/>
          </p:nvPr>
        </p:nvSpPr>
        <p:spPr/>
        <p:txBody>
          <a:bodyPr/>
          <a:lstStyle/>
          <a:p>
            <a:r>
              <a:rPr lang="en-SG" dirty="0"/>
              <a:t>Week 3 Updates</a:t>
            </a:r>
          </a:p>
        </p:txBody>
      </p:sp>
      <p:sp>
        <p:nvSpPr>
          <p:cNvPr id="3" name="Content Placeholder 2">
            <a:extLst>
              <a:ext uri="{FF2B5EF4-FFF2-40B4-BE49-F238E27FC236}">
                <a16:creationId xmlns:a16="http://schemas.microsoft.com/office/drawing/2014/main" id="{9324BEAD-3ECF-4E4F-A135-CA993C847E19}"/>
              </a:ext>
            </a:extLst>
          </p:cNvPr>
          <p:cNvSpPr>
            <a:spLocks noGrp="1"/>
          </p:cNvSpPr>
          <p:nvPr>
            <p:ph idx="1"/>
          </p:nvPr>
        </p:nvSpPr>
        <p:spPr>
          <a:xfrm>
            <a:off x="508000" y="990600"/>
            <a:ext cx="11176000" cy="533400"/>
          </a:xfrm>
        </p:spPr>
        <p:txBody>
          <a:bodyPr/>
          <a:lstStyle/>
          <a:p>
            <a:pPr algn="l" fontAlgn="base"/>
            <a:r>
              <a:rPr lang="en-US" b="0" i="0" dirty="0">
                <a:solidFill>
                  <a:srgbClr val="323232"/>
                </a:solidFill>
                <a:effectLst/>
                <a:latin typeface="Helvetica" panose="020B0604020202020204" pitchFamily="34" charset="0"/>
                <a:cs typeface="Helvetica" panose="020B0604020202020204" pitchFamily="34" charset="0"/>
              </a:rPr>
              <a:t>Reading and downloading documentation for the sensors found at https://acconeer-python-exploration.readthedocs.io/en/latest/index.html and the Acconeer developer site. </a:t>
            </a:r>
          </a:p>
          <a:p>
            <a:pPr algn="l" fontAlgn="base"/>
            <a:r>
              <a:rPr lang="en-US" b="0" i="0" dirty="0">
                <a:solidFill>
                  <a:srgbClr val="323232"/>
                </a:solidFill>
                <a:effectLst/>
                <a:latin typeface="Helvetica" panose="020B0604020202020204" pitchFamily="34" charset="0"/>
                <a:cs typeface="Helvetica" panose="020B0604020202020204" pitchFamily="34" charset="0"/>
              </a:rPr>
              <a:t>Before using the sensors, we need to flash a binary file onto the device. During the configuration, we found that only 1 of our member’s laptop was able to interface with the devices and we spent most of the time debugging this. </a:t>
            </a:r>
          </a:p>
          <a:p>
            <a:pPr algn="l" fontAlgn="base"/>
            <a:r>
              <a:rPr lang="en-US" b="0" i="0" dirty="0">
                <a:solidFill>
                  <a:srgbClr val="323232"/>
                </a:solidFill>
                <a:effectLst/>
                <a:latin typeface="Helvetica" panose="020B0604020202020204" pitchFamily="34" charset="0"/>
                <a:cs typeface="Helvetica" panose="020B0604020202020204" pitchFamily="34" charset="0"/>
              </a:rPr>
              <a:t>In the end, it was because we had to install a virtual COM driver so that the radar sensor will be recognized as a serial UART. </a:t>
            </a:r>
          </a:p>
          <a:p>
            <a:pPr algn="l" fontAlgn="base"/>
            <a:r>
              <a:rPr lang="en-US" b="0" i="0" dirty="0">
                <a:solidFill>
                  <a:srgbClr val="323232"/>
                </a:solidFill>
                <a:effectLst/>
                <a:latin typeface="Helvetica" panose="020B0604020202020204" pitchFamily="34" charset="0"/>
                <a:cs typeface="Helvetica" panose="020B0604020202020204" pitchFamily="34" charset="0"/>
              </a:rPr>
              <a:t>Experimenting with the demo application to see the potential use cases and limitations of the radar sensor. </a:t>
            </a:r>
          </a:p>
          <a:p>
            <a:pPr algn="l" fontAlgn="base"/>
            <a:r>
              <a:rPr lang="en-US" b="0" i="0" dirty="0">
                <a:solidFill>
                  <a:srgbClr val="323232"/>
                </a:solidFill>
                <a:effectLst/>
                <a:latin typeface="Helvetica" panose="020B0604020202020204" pitchFamily="34" charset="0"/>
                <a:cs typeface="Helvetica" panose="020B0604020202020204" pitchFamily="34" charset="0"/>
              </a:rPr>
              <a:t>Explore the data that can be collected by the sensor via the h5 file format.</a:t>
            </a:r>
          </a:p>
        </p:txBody>
      </p:sp>
    </p:spTree>
    <p:extLst>
      <p:ext uri="{BB962C8B-B14F-4D97-AF65-F5344CB8AC3E}">
        <p14:creationId xmlns:p14="http://schemas.microsoft.com/office/powerpoint/2010/main" val="211906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6933-BC28-4793-8FB3-1F190EDD8FC2}"/>
              </a:ext>
            </a:extLst>
          </p:cNvPr>
          <p:cNvSpPr>
            <a:spLocks noGrp="1"/>
          </p:cNvSpPr>
          <p:nvPr>
            <p:ph type="title"/>
          </p:nvPr>
        </p:nvSpPr>
        <p:spPr>
          <a:xfrm>
            <a:off x="0" y="228600"/>
            <a:ext cx="2667000" cy="639762"/>
          </a:xfrm>
        </p:spPr>
        <p:txBody>
          <a:bodyPr/>
          <a:lstStyle/>
          <a:p>
            <a:r>
              <a:rPr lang="en-SG" dirty="0"/>
              <a:t>Week 3 Updates</a:t>
            </a:r>
            <a:endParaRPr lang="en-MY" dirty="0"/>
          </a:p>
        </p:txBody>
      </p:sp>
      <p:pic>
        <p:nvPicPr>
          <p:cNvPr id="6" name="Content Placeholder 5" descr="Chart&#10;&#10;Description automatically generated">
            <a:extLst>
              <a:ext uri="{FF2B5EF4-FFF2-40B4-BE49-F238E27FC236}">
                <a16:creationId xmlns:a16="http://schemas.microsoft.com/office/drawing/2014/main" id="{214A4E9D-638E-489C-BA25-E2D4575B8B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239110"/>
            <a:ext cx="8991600" cy="6276167"/>
          </a:xfrm>
        </p:spPr>
      </p:pic>
    </p:spTree>
    <p:extLst>
      <p:ext uri="{BB962C8B-B14F-4D97-AF65-F5344CB8AC3E}">
        <p14:creationId xmlns:p14="http://schemas.microsoft.com/office/powerpoint/2010/main" val="279405319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8441</TotalTime>
  <Words>3008</Words>
  <Application>Microsoft Office PowerPoint</Application>
  <PresentationFormat>Widescreen</PresentationFormat>
  <Paragraphs>433</Paragraphs>
  <Slides>32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Book Antiqua</vt:lpstr>
      <vt:lpstr>Calibri</vt:lpstr>
      <vt:lpstr>Consolas</vt:lpstr>
      <vt:lpstr>Helvetica</vt:lpstr>
      <vt:lpstr>Times New Roman</vt:lpstr>
      <vt:lpstr>Default Design</vt:lpstr>
      <vt:lpstr>Smart Touchless Control with  Millimeter-Wave Radar Sensor and  Artificial Intelligence</vt:lpstr>
      <vt:lpstr>0. Students &amp; Plan</vt:lpstr>
      <vt:lpstr>Plan &amp; Schedule</vt:lpstr>
      <vt:lpstr>Week 1 Updates</vt:lpstr>
      <vt:lpstr>Week 2 Updates</vt:lpstr>
      <vt:lpstr>Week 3: Received Ordered Items</vt:lpstr>
      <vt:lpstr>Week 3 Updates</vt:lpstr>
      <vt:lpstr>Week 3 Updates</vt:lpstr>
      <vt:lpstr>Week 3 Updates</vt:lpstr>
      <vt:lpstr>Week 4 Updates</vt:lpstr>
      <vt:lpstr>Week 4 Updates</vt:lpstr>
      <vt:lpstr>Week 5 Updates</vt:lpstr>
      <vt:lpstr>Week 6 Updates</vt:lpstr>
      <vt:lpstr>Week 6 Updates</vt:lpstr>
      <vt:lpstr>Week 6 Updates</vt:lpstr>
      <vt:lpstr>Week 7 Updates</vt:lpstr>
      <vt:lpstr>Week 7 Updates</vt:lpstr>
      <vt:lpstr>Week 7 Updates</vt:lpstr>
      <vt:lpstr>Recess Week Updates</vt:lpstr>
      <vt:lpstr>Recess Week Updates</vt:lpstr>
      <vt:lpstr>Week 8 Updates</vt:lpstr>
      <vt:lpstr>Week 9 Updates</vt:lpstr>
      <vt:lpstr>Week 9 Updates</vt:lpstr>
      <vt:lpstr>Week 9 Updates</vt:lpstr>
      <vt:lpstr>Week 9 Updates</vt:lpstr>
      <vt:lpstr>Week 10 Updates</vt:lpstr>
      <vt:lpstr>Week 10 Updates</vt:lpstr>
      <vt:lpstr>Week 11 Updates</vt:lpstr>
      <vt:lpstr>Week 11 Updates</vt:lpstr>
      <vt:lpstr>Week 12 Updates</vt:lpstr>
      <vt:lpstr>Week 12 Updates</vt:lpstr>
      <vt:lpstr>Week 12/13 Updates</vt:lpstr>
    </vt:vector>
  </TitlesOfParts>
  <Company>ntu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Vector Antenna</dc:title>
  <dc:creator>fyp0809b5062</dc:creator>
  <cp:lastModifiedBy>#PHILIP LEE HANN YUNG#</cp:lastModifiedBy>
  <cp:revision>441</cp:revision>
  <dcterms:created xsi:type="dcterms:W3CDTF">2009-01-21T01:43:14Z</dcterms:created>
  <dcterms:modified xsi:type="dcterms:W3CDTF">2021-11-09T16:58:26Z</dcterms:modified>
</cp:coreProperties>
</file>